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5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360" r:id="rId2"/>
    <p:sldId id="377" r:id="rId3"/>
    <p:sldId id="379" r:id="rId4"/>
    <p:sldId id="383" r:id="rId5"/>
    <p:sldId id="384" r:id="rId6"/>
    <p:sldId id="386" r:id="rId7"/>
    <p:sldId id="387" r:id="rId8"/>
    <p:sldId id="389" r:id="rId9"/>
    <p:sldId id="388" r:id="rId10"/>
    <p:sldId id="390" r:id="rId11"/>
  </p:sldIdLst>
  <p:sldSz cx="9144000" cy="6858000" type="screen4x3"/>
  <p:notesSz cx="6858000" cy="9144000"/>
  <p:custShowLst>
    <p:custShow name="warm" id="0">
      <p:sldLst/>
    </p:custShow>
    <p:custShow name="ahamyate bm" id="1">
      <p:sldLst/>
    </p:custShow>
    <p:custShow name="good pos" id="2">
      <p:sldLst/>
    </p:custShow>
    <p:custShow name="clostrum" id="3">
      <p:sldLst/>
    </p:custShow>
    <p:custShow name="bavare ghalat" id="4">
      <p:sldLst/>
    </p:custShow>
    <p:custShow name="saate ava3" id="5">
      <p:sldLst/>
    </p:custShow>
    <p:custShow name="rom" id="6">
      <p:sldLst/>
    </p:custShow>
    <p:custShow name="taghaza" id="7">
      <p:sldLst/>
    </p:custShow>
    <p:custShow name="Custom Show 12ahesh" id="8">
      <p:sldLst/>
    </p:custShow>
    <p:custShow name="bre" id="9">
      <p:sldLst/>
    </p:custShow>
    <p:custShow name="key point" id="10">
      <p:sldLst/>
    </p:custShow>
    <p:custShow name="مشفزا" id="11">
      <p:sldLst/>
    </p:custShow>
    <p:custShow name="breast sup" id="12">
      <p:sldLst/>
    </p:custShow>
    <p:custShow name="aid" id="13">
      <p:sldLst/>
    </p:custShow>
    <p:custShow name="ibfat" id="14">
      <p:sldLst/>
    </p:custShow>
    <p:custShow name="latch" id="15">
      <p:sldLst/>
    </p:custShow>
    <p:custShow name="posi" id="16">
      <p:sldLst/>
    </p:custShow>
  </p:custShowLst>
  <p:defaultTextStyle>
    <a:defPPr>
      <a:defRPr lang="fa-I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سبک متوسط 2 - آکسان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708" autoAdjust="0"/>
    <p:restoredTop sz="87119" autoAdjust="0"/>
  </p:normalViewPr>
  <p:slideViewPr>
    <p:cSldViewPr>
      <p:cViewPr varScale="1">
        <p:scale>
          <a:sx n="64" d="100"/>
          <a:sy n="64" d="100"/>
        </p:scale>
        <p:origin x="-13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8" d="100"/>
        <a:sy n="6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C4C769-1628-48DC-AFD5-17445118816A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79878BD-BF79-4113-93C1-491FC2CC98D6}">
      <dgm:prSet custT="1"/>
      <dgm:spPr/>
      <dgm:t>
        <a:bodyPr/>
        <a:lstStyle/>
        <a:p>
          <a:pPr algn="ctr" rtl="1"/>
          <a:r>
            <a:rPr lang="fa-IR" sz="4400" b="1" dirty="0" smtClean="0">
              <a:cs typeface="B Nazanin" panose="00000400000000000000" pitchFamily="2" charset="-78"/>
            </a:rPr>
            <a:t>برنامه دوره آموزشی مشاور شیردهی</a:t>
          </a:r>
          <a:endParaRPr lang="en-US" sz="4400" dirty="0">
            <a:cs typeface="B Nazanin" panose="00000400000000000000" pitchFamily="2" charset="-78"/>
          </a:endParaRPr>
        </a:p>
      </dgm:t>
    </dgm:pt>
    <dgm:pt modelId="{4C59332D-AF80-4E88-AAAA-5D6254AE0479}" type="parTrans" cxnId="{5743146A-ADFC-4F8A-99B3-AE81DE7C0A07}">
      <dgm:prSet/>
      <dgm:spPr/>
      <dgm:t>
        <a:bodyPr/>
        <a:lstStyle/>
        <a:p>
          <a:endParaRPr lang="en-US"/>
        </a:p>
      </dgm:t>
    </dgm:pt>
    <dgm:pt modelId="{87C10D42-3E42-427E-BFCC-DD75B8AA3307}" type="sibTrans" cxnId="{5743146A-ADFC-4F8A-99B3-AE81DE7C0A07}">
      <dgm:prSet/>
      <dgm:spPr/>
      <dgm:t>
        <a:bodyPr/>
        <a:lstStyle/>
        <a:p>
          <a:endParaRPr lang="en-US"/>
        </a:p>
      </dgm:t>
    </dgm:pt>
    <dgm:pt modelId="{E8D8B33F-7EA5-4BFA-927F-01950959E767}" type="pres">
      <dgm:prSet presAssocID="{75C4C769-1628-48DC-AFD5-17445118816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AA3A310-BB5D-49EF-9F8C-2FDE90837BA8}" type="pres">
      <dgm:prSet presAssocID="{F79878BD-BF79-4113-93C1-491FC2CC98D6}" presName="parentText" presStyleLbl="node1" presStyleIdx="0" presStyleCnt="1" custLinFactNeighborY="1002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743146A-ADFC-4F8A-99B3-AE81DE7C0A07}" srcId="{75C4C769-1628-48DC-AFD5-17445118816A}" destId="{F79878BD-BF79-4113-93C1-491FC2CC98D6}" srcOrd="0" destOrd="0" parTransId="{4C59332D-AF80-4E88-AAAA-5D6254AE0479}" sibTransId="{87C10D42-3E42-427E-BFCC-DD75B8AA3307}"/>
    <dgm:cxn modelId="{888F8C0D-1E46-45F8-8AAF-FE64DD0D7C3D}" type="presOf" srcId="{75C4C769-1628-48DC-AFD5-17445118816A}" destId="{E8D8B33F-7EA5-4BFA-927F-01950959E767}" srcOrd="0" destOrd="0" presId="urn:microsoft.com/office/officeart/2005/8/layout/vList2"/>
    <dgm:cxn modelId="{B00C9C68-188F-4ED4-AE10-5EB4377A3B0F}" type="presOf" srcId="{F79878BD-BF79-4113-93C1-491FC2CC98D6}" destId="{FAA3A310-BB5D-49EF-9F8C-2FDE90837BA8}" srcOrd="0" destOrd="0" presId="urn:microsoft.com/office/officeart/2005/8/layout/vList2"/>
    <dgm:cxn modelId="{AC33D3A3-6A5F-45B0-82B4-801E8AB6AA96}" type="presParOf" srcId="{E8D8B33F-7EA5-4BFA-927F-01950959E767}" destId="{FAA3A310-BB5D-49EF-9F8C-2FDE90837BA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3C8188-FCCB-4133-9FDD-B709519D751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3CC9BF-12B7-4623-B5D6-72438669B8B4}">
      <dgm:prSet custT="1"/>
      <dgm:spPr/>
      <dgm:t>
        <a:bodyPr/>
        <a:lstStyle/>
        <a:p>
          <a:pPr rtl="0"/>
          <a:r>
            <a:rPr lang="fa-IR" sz="4800" b="1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نقش پدران</a:t>
          </a:r>
          <a:r>
            <a:rPr lang="fa-IR" sz="48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 </a:t>
          </a:r>
          <a:r>
            <a:rPr lang="fa-IR" sz="4800" b="1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در دوران </a:t>
          </a:r>
          <a:r>
            <a:rPr lang="fa-IR" sz="4800" b="1" i="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شيردهي</a:t>
          </a:r>
          <a:r>
            <a:rPr lang="fa-IR" sz="4800" b="1" i="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 همسر</a:t>
          </a:r>
          <a:endParaRPr lang="en-US" sz="4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Nazanin" panose="00000400000000000000" pitchFamily="2" charset="-78"/>
          </a:endParaRPr>
        </a:p>
      </dgm:t>
    </dgm:pt>
    <dgm:pt modelId="{8ADACCCE-8801-4990-9BE8-078DB764772C}" type="parTrans" cxnId="{4521B3AC-CE3F-4C42-B261-E9DFFFDB726F}">
      <dgm:prSet/>
      <dgm:spPr/>
      <dgm:t>
        <a:bodyPr/>
        <a:lstStyle/>
        <a:p>
          <a:endParaRPr lang="en-US">
            <a:cs typeface="B Nazanin" panose="00000400000000000000" pitchFamily="2" charset="-78"/>
          </a:endParaRPr>
        </a:p>
      </dgm:t>
    </dgm:pt>
    <dgm:pt modelId="{ADA0BA78-5B2E-4927-806C-1FA34F88DAF7}" type="sibTrans" cxnId="{4521B3AC-CE3F-4C42-B261-E9DFFFDB726F}">
      <dgm:prSet/>
      <dgm:spPr/>
      <dgm:t>
        <a:bodyPr/>
        <a:lstStyle/>
        <a:p>
          <a:endParaRPr lang="en-US">
            <a:cs typeface="B Nazanin" panose="00000400000000000000" pitchFamily="2" charset="-78"/>
          </a:endParaRPr>
        </a:p>
      </dgm:t>
    </dgm:pt>
    <dgm:pt modelId="{15632573-B81A-4B49-956F-F75A4062DEEA}" type="pres">
      <dgm:prSet presAssocID="{333C8188-FCCB-4133-9FDD-B709519D751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1CD78C-01C7-4B5A-8F22-78BA7BA0B3C5}" type="pres">
      <dgm:prSet presAssocID="{E53CC9BF-12B7-4623-B5D6-72438669B8B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21B3AC-CE3F-4C42-B261-E9DFFFDB726F}" srcId="{333C8188-FCCB-4133-9FDD-B709519D7519}" destId="{E53CC9BF-12B7-4623-B5D6-72438669B8B4}" srcOrd="0" destOrd="0" parTransId="{8ADACCCE-8801-4990-9BE8-078DB764772C}" sibTransId="{ADA0BA78-5B2E-4927-806C-1FA34F88DAF7}"/>
    <dgm:cxn modelId="{DCA1B29D-ACB6-454E-AC4D-8D3AD829A846}" type="presOf" srcId="{E53CC9BF-12B7-4623-B5D6-72438669B8B4}" destId="{961CD78C-01C7-4B5A-8F22-78BA7BA0B3C5}" srcOrd="0" destOrd="0" presId="urn:microsoft.com/office/officeart/2005/8/layout/vList2"/>
    <dgm:cxn modelId="{DE6906FF-0EEC-447D-AA38-9C56B96810F3}" type="presOf" srcId="{333C8188-FCCB-4133-9FDD-B709519D7519}" destId="{15632573-B81A-4B49-956F-F75A4062DEEA}" srcOrd="0" destOrd="0" presId="urn:microsoft.com/office/officeart/2005/8/layout/vList2"/>
    <dgm:cxn modelId="{3478B020-D264-45D7-A37E-578734F6A530}" type="presParOf" srcId="{15632573-B81A-4B49-956F-F75A4062DEEA}" destId="{961CD78C-01C7-4B5A-8F22-78BA7BA0B3C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676C99-DFCA-487F-9258-838D015329F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E7E608A-A5D0-424F-A00F-79078412C127}">
      <dgm:prSet custT="1"/>
      <dgm:spPr/>
      <dgm:t>
        <a:bodyPr/>
        <a:lstStyle/>
        <a:p>
          <a:pPr algn="ctr" rtl="1"/>
          <a:r>
            <a:rPr lang="fa-IR" sz="4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تاثير</a:t>
          </a:r>
          <a:r>
            <a:rPr lang="fa-IR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 و مشارکت پدران در امر </a:t>
          </a:r>
          <a:r>
            <a:rPr lang="fa-IR" sz="4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شيردهي</a:t>
          </a:r>
          <a:endParaRPr lang="en-US" sz="4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Nazanin" panose="00000400000000000000" pitchFamily="2" charset="-78"/>
          </a:endParaRPr>
        </a:p>
      </dgm:t>
    </dgm:pt>
    <dgm:pt modelId="{008EDA71-FBE3-4F11-B4CF-FF62BDF2BCAE}" type="parTrans" cxnId="{F68B50C5-017D-460B-8CE3-F993EC385566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78BCFEB-6AA3-45F8-B5EB-AFBEB1B9C1BE}" type="sibTrans" cxnId="{F68B50C5-017D-460B-8CE3-F993EC385566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482E797-0B55-49B5-9320-262ABFDE8015}" type="pres">
      <dgm:prSet presAssocID="{5B676C99-DFCA-487F-9258-838D015329F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515E35-5A68-479E-8510-1AD627B87745}" type="pres">
      <dgm:prSet presAssocID="{6E7E608A-A5D0-424F-A00F-79078412C12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468C56B-D600-4C7A-AB68-C2E9C4B10B82}" type="presOf" srcId="{6E7E608A-A5D0-424F-A00F-79078412C127}" destId="{F2515E35-5A68-479E-8510-1AD627B87745}" srcOrd="0" destOrd="0" presId="urn:microsoft.com/office/officeart/2005/8/layout/vList2"/>
    <dgm:cxn modelId="{CC75D967-ADA4-4B0C-B3BD-0AFF5E3904EA}" type="presOf" srcId="{5B676C99-DFCA-487F-9258-838D015329F2}" destId="{2482E797-0B55-49B5-9320-262ABFDE8015}" srcOrd="0" destOrd="0" presId="urn:microsoft.com/office/officeart/2005/8/layout/vList2"/>
    <dgm:cxn modelId="{F68B50C5-017D-460B-8CE3-F993EC385566}" srcId="{5B676C99-DFCA-487F-9258-838D015329F2}" destId="{6E7E608A-A5D0-424F-A00F-79078412C127}" srcOrd="0" destOrd="0" parTransId="{008EDA71-FBE3-4F11-B4CF-FF62BDF2BCAE}" sibTransId="{478BCFEB-6AA3-45F8-B5EB-AFBEB1B9C1BE}"/>
    <dgm:cxn modelId="{FEE83C56-B3BA-4175-B43E-69556F1C5753}" type="presParOf" srcId="{2482E797-0B55-49B5-9320-262ABFDE8015}" destId="{F2515E35-5A68-479E-8510-1AD627B8774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ECD735-A880-4C54-8055-014744C8AB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AE4553B-8B3E-4AA5-B628-8A3024786A87}">
      <dgm:prSet/>
      <dgm:spPr/>
      <dgm:t>
        <a:bodyPr/>
        <a:lstStyle/>
        <a:p>
          <a:pPr algn="ctr" rtl="1"/>
          <a:r>
            <a:rPr lang="fa-I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چگونه پدران را </a:t>
          </a:r>
          <a:r>
            <a:rPr lang="fa-IR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دراين</a:t>
          </a:r>
          <a:r>
            <a:rPr lang="fa-I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 امر دخالت </a:t>
          </a:r>
          <a:r>
            <a:rPr lang="fa-IR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دهيم</a:t>
          </a:r>
          <a:r>
            <a:rPr lang="fa-I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؟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Nazanin" panose="00000400000000000000" pitchFamily="2" charset="-78"/>
          </a:endParaRPr>
        </a:p>
      </dgm:t>
    </dgm:pt>
    <dgm:pt modelId="{D4D3383A-8C40-4686-AFB5-AB8172E76820}" type="parTrans" cxnId="{165450FF-1466-4B8A-BDBA-C12C24C68CE6}">
      <dgm:prSet/>
      <dgm:spPr/>
      <dgm:t>
        <a:bodyPr/>
        <a:lstStyle/>
        <a:p>
          <a:pPr algn="ctr"/>
          <a:endParaRPr lang="en-US">
            <a:cs typeface="B Nazanin" panose="00000400000000000000" pitchFamily="2" charset="-78"/>
          </a:endParaRPr>
        </a:p>
      </dgm:t>
    </dgm:pt>
    <dgm:pt modelId="{8521E116-AE0A-45A7-9300-345D33E198C3}" type="sibTrans" cxnId="{165450FF-1466-4B8A-BDBA-C12C24C68CE6}">
      <dgm:prSet/>
      <dgm:spPr/>
      <dgm:t>
        <a:bodyPr/>
        <a:lstStyle/>
        <a:p>
          <a:pPr algn="ctr"/>
          <a:endParaRPr lang="en-US">
            <a:cs typeface="B Nazanin" panose="00000400000000000000" pitchFamily="2" charset="-78"/>
          </a:endParaRPr>
        </a:p>
      </dgm:t>
    </dgm:pt>
    <dgm:pt modelId="{5FE633BF-2D37-4FBD-87CA-CAF56C131DFD}" type="pres">
      <dgm:prSet presAssocID="{D0ECD735-A880-4C54-8055-014744C8AB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6EE3C57-79DD-4EB5-9B0A-434E8CFF1913}" type="pres">
      <dgm:prSet presAssocID="{7AE4553B-8B3E-4AA5-B628-8A3024786A8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383138-90E0-4D7E-9345-87597DD85A01}" type="presOf" srcId="{D0ECD735-A880-4C54-8055-014744C8ABCD}" destId="{5FE633BF-2D37-4FBD-87CA-CAF56C131DFD}" srcOrd="0" destOrd="0" presId="urn:microsoft.com/office/officeart/2005/8/layout/vList2"/>
    <dgm:cxn modelId="{165450FF-1466-4B8A-BDBA-C12C24C68CE6}" srcId="{D0ECD735-A880-4C54-8055-014744C8ABCD}" destId="{7AE4553B-8B3E-4AA5-B628-8A3024786A87}" srcOrd="0" destOrd="0" parTransId="{D4D3383A-8C40-4686-AFB5-AB8172E76820}" sibTransId="{8521E116-AE0A-45A7-9300-345D33E198C3}"/>
    <dgm:cxn modelId="{B5147ACB-11B9-4F30-80AC-BF9CBDB6EE13}" type="presOf" srcId="{7AE4553B-8B3E-4AA5-B628-8A3024786A87}" destId="{B6EE3C57-79DD-4EB5-9B0A-434E8CFF1913}" srcOrd="0" destOrd="0" presId="urn:microsoft.com/office/officeart/2005/8/layout/vList2"/>
    <dgm:cxn modelId="{A18AC9D0-4065-4F9E-A218-F160E2687895}" type="presParOf" srcId="{5FE633BF-2D37-4FBD-87CA-CAF56C131DFD}" destId="{B6EE3C57-79DD-4EB5-9B0A-434E8CFF191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5EB3B66-B51D-458A-9A2C-9C99B0D5C9F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4AE6B4F-E6D1-4B8D-9600-716DF084B57E}">
      <dgm:prSet custT="1"/>
      <dgm:spPr/>
      <dgm:t>
        <a:bodyPr/>
        <a:lstStyle/>
        <a:p>
          <a:pPr algn="ctr" rtl="1"/>
          <a:r>
            <a:rPr lang="fa-I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پدر وظیفه دارد که مادر شیرده را در هر شرایطی که  </a:t>
          </a:r>
          <a:r>
            <a:rPr lang="fa-IR" sz="2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برشیردهی</a:t>
          </a:r>
          <a:r>
            <a:rPr lang="fa-I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 اثر دارد حمایت کند</a:t>
          </a:r>
          <a:br>
            <a:rPr lang="fa-I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</a:br>
          <a:r>
            <a:rPr lang="fa-IR" sz="2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ودر</a:t>
          </a:r>
          <a:r>
            <a:rPr lang="fa-I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 صورت بروز طلاق باید شرایط زندگی و مالی مناسبی را در طول دوره</a:t>
          </a:r>
          <a:r>
            <a: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 </a:t>
          </a:r>
          <a:r>
            <a:rPr lang="fa-I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ی شیردهی برای مادر و شیرخوار فراهم نماید              ( س طلاق آیه 6 )</a:t>
          </a:r>
          <a:endParaRPr lang="en-US" sz="2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Nazanin" panose="00000400000000000000" pitchFamily="2" charset="-78"/>
          </a:endParaRPr>
        </a:p>
      </dgm:t>
    </dgm:pt>
    <dgm:pt modelId="{E75DB94A-1356-46A2-96CA-12D9E32847C3}" type="parTrans" cxnId="{176E66C4-C79D-4028-B35B-A4BE15CC5EF9}">
      <dgm:prSet/>
      <dgm:spPr/>
      <dgm:t>
        <a:bodyPr/>
        <a:lstStyle/>
        <a:p>
          <a:endParaRPr lang="en-US"/>
        </a:p>
      </dgm:t>
    </dgm:pt>
    <dgm:pt modelId="{01F0B1E9-8439-49AF-8DB3-320CD48D8CD0}" type="sibTrans" cxnId="{176E66C4-C79D-4028-B35B-A4BE15CC5EF9}">
      <dgm:prSet/>
      <dgm:spPr/>
      <dgm:t>
        <a:bodyPr/>
        <a:lstStyle/>
        <a:p>
          <a:endParaRPr lang="en-US"/>
        </a:p>
      </dgm:t>
    </dgm:pt>
    <dgm:pt modelId="{B85EB2E6-AC7F-4C39-973E-6211E3F858DA}" type="pres">
      <dgm:prSet presAssocID="{55EB3B66-B51D-458A-9A2C-9C99B0D5C9F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36C110E-0503-44BC-B50A-4EABF87CBDD8}" type="pres">
      <dgm:prSet presAssocID="{44AE6B4F-E6D1-4B8D-9600-716DF084B57E}" presName="parentText" presStyleLbl="node1" presStyleIdx="0" presStyleCnt="1" custLinFactNeighborX="89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76E66C4-C79D-4028-B35B-A4BE15CC5EF9}" srcId="{55EB3B66-B51D-458A-9A2C-9C99B0D5C9FD}" destId="{44AE6B4F-E6D1-4B8D-9600-716DF084B57E}" srcOrd="0" destOrd="0" parTransId="{E75DB94A-1356-46A2-96CA-12D9E32847C3}" sibTransId="{01F0B1E9-8439-49AF-8DB3-320CD48D8CD0}"/>
    <dgm:cxn modelId="{0E4FB4D4-BA09-4B73-842B-9A2A91D0ED48}" type="presOf" srcId="{44AE6B4F-E6D1-4B8D-9600-716DF084B57E}" destId="{736C110E-0503-44BC-B50A-4EABF87CBDD8}" srcOrd="0" destOrd="0" presId="urn:microsoft.com/office/officeart/2005/8/layout/vList2"/>
    <dgm:cxn modelId="{00B0BDEA-6B72-4B47-A919-3DE51977D037}" type="presOf" srcId="{55EB3B66-B51D-458A-9A2C-9C99B0D5C9FD}" destId="{B85EB2E6-AC7F-4C39-973E-6211E3F858DA}" srcOrd="0" destOrd="0" presId="urn:microsoft.com/office/officeart/2005/8/layout/vList2"/>
    <dgm:cxn modelId="{3937C7C6-2190-4F67-BA64-0C2701232BEA}" type="presParOf" srcId="{B85EB2E6-AC7F-4C39-973E-6211E3F858DA}" destId="{736C110E-0503-44BC-B50A-4EABF87CBDD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B06AD5B-B7FE-4665-9D57-146349FC3D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A3A6C8-A55E-418A-9335-D834CF5C75A8}">
      <dgm:prSet custT="1"/>
      <dgm:spPr/>
      <dgm:t>
        <a:bodyPr/>
        <a:lstStyle/>
        <a:p>
          <a:pPr algn="ctr" rtl="1"/>
          <a:r>
            <a:rPr lang="fa-IR" sz="4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تاثير</a:t>
          </a:r>
          <a:r>
            <a:rPr lang="fa-IR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 و مشارکت پدران را در امر </a:t>
          </a:r>
          <a:r>
            <a:rPr lang="fa-IR" sz="4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شيردهي</a:t>
          </a:r>
          <a:endParaRPr lang="en-US" sz="4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Nazanin" panose="00000400000000000000" pitchFamily="2" charset="-78"/>
          </a:endParaRPr>
        </a:p>
      </dgm:t>
    </dgm:pt>
    <dgm:pt modelId="{24E1CA9F-CE58-49D8-83D5-221F95CBA19F}" type="parTrans" cxnId="{391400C4-8D4D-4233-BA46-0CC7F97B3664}">
      <dgm:prSet/>
      <dgm:spPr/>
      <dgm:t>
        <a:bodyPr/>
        <a:lstStyle/>
        <a:p>
          <a:endParaRPr lang="en-US"/>
        </a:p>
      </dgm:t>
    </dgm:pt>
    <dgm:pt modelId="{119765C9-16D9-4215-912A-00110D2D39E9}" type="sibTrans" cxnId="{391400C4-8D4D-4233-BA46-0CC7F97B3664}">
      <dgm:prSet/>
      <dgm:spPr/>
      <dgm:t>
        <a:bodyPr/>
        <a:lstStyle/>
        <a:p>
          <a:endParaRPr lang="en-US"/>
        </a:p>
      </dgm:t>
    </dgm:pt>
    <dgm:pt modelId="{8FCB5257-F86D-41EC-82C4-9AE8BC459D57}" type="pres">
      <dgm:prSet presAssocID="{9B06AD5B-B7FE-4665-9D57-146349FC3D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0E78CD-33DF-4973-BEAB-B5EA269E5D5A}" type="pres">
      <dgm:prSet presAssocID="{76A3A6C8-A55E-418A-9335-D834CF5C75A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4F74CF-DF33-4155-934D-1DEA7A557431}" type="presOf" srcId="{9B06AD5B-B7FE-4665-9D57-146349FC3D7C}" destId="{8FCB5257-F86D-41EC-82C4-9AE8BC459D57}" srcOrd="0" destOrd="0" presId="urn:microsoft.com/office/officeart/2005/8/layout/vList2"/>
    <dgm:cxn modelId="{391400C4-8D4D-4233-BA46-0CC7F97B3664}" srcId="{9B06AD5B-B7FE-4665-9D57-146349FC3D7C}" destId="{76A3A6C8-A55E-418A-9335-D834CF5C75A8}" srcOrd="0" destOrd="0" parTransId="{24E1CA9F-CE58-49D8-83D5-221F95CBA19F}" sibTransId="{119765C9-16D9-4215-912A-00110D2D39E9}"/>
    <dgm:cxn modelId="{1E718683-8899-485F-B4EF-136FE72C058B}" type="presOf" srcId="{76A3A6C8-A55E-418A-9335-D834CF5C75A8}" destId="{2E0E78CD-33DF-4973-BEAB-B5EA269E5D5A}" srcOrd="0" destOrd="0" presId="urn:microsoft.com/office/officeart/2005/8/layout/vList2"/>
    <dgm:cxn modelId="{1869073E-77F6-4BFE-BC18-1245C324EDDE}" type="presParOf" srcId="{8FCB5257-F86D-41EC-82C4-9AE8BC459D57}" destId="{2E0E78CD-33DF-4973-BEAB-B5EA269E5D5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DED00B-4AA7-4142-B443-9027E3EFF2F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776F2CA-DE77-4420-B927-C4775DB3A95B}">
      <dgm:prSet custT="1"/>
      <dgm:spPr/>
      <dgm:t>
        <a:bodyPr/>
        <a:lstStyle/>
        <a:p>
          <a:pPr algn="ctr" rtl="1"/>
          <a:r>
            <a:rPr lang="fa-IR" sz="4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حمايت</a:t>
          </a:r>
          <a:r>
            <a:rPr lang="fa-IR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 </a:t>
          </a:r>
          <a:r>
            <a:rPr lang="fa-IR" sz="4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رواني</a:t>
          </a:r>
          <a:r>
            <a:rPr lang="fa-IR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 از مادران </a:t>
          </a:r>
          <a:r>
            <a:rPr lang="fa-IR" sz="4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شيرده</a:t>
          </a:r>
          <a:endParaRPr lang="en-US" sz="4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Nazanin" panose="00000400000000000000" pitchFamily="2" charset="-78"/>
          </a:endParaRPr>
        </a:p>
      </dgm:t>
    </dgm:pt>
    <dgm:pt modelId="{605A5036-B34F-499C-B9D8-EBE7C08E37F0}" type="parTrans" cxnId="{8B3F1CD8-DBFE-42E8-AC9E-E7199BD7B094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D281F9-AE38-42E7-9772-546A2279E559}" type="sibTrans" cxnId="{8B3F1CD8-DBFE-42E8-AC9E-E7199BD7B094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B994994-81ED-433B-BC07-34585553B881}" type="pres">
      <dgm:prSet presAssocID="{1FDED00B-4AA7-4142-B443-9027E3EFF2F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8DC5D3-8AF0-4F9B-91D2-F97C472F76DF}" type="pres">
      <dgm:prSet presAssocID="{6776F2CA-DE77-4420-B927-C4775DB3A95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CBA4D6-E44F-4001-B8DC-F6F0CFA8454D}" type="presOf" srcId="{1FDED00B-4AA7-4142-B443-9027E3EFF2FF}" destId="{BB994994-81ED-433B-BC07-34585553B881}" srcOrd="0" destOrd="0" presId="urn:microsoft.com/office/officeart/2005/8/layout/vList2"/>
    <dgm:cxn modelId="{8B3F1CD8-DBFE-42E8-AC9E-E7199BD7B094}" srcId="{1FDED00B-4AA7-4142-B443-9027E3EFF2FF}" destId="{6776F2CA-DE77-4420-B927-C4775DB3A95B}" srcOrd="0" destOrd="0" parTransId="{605A5036-B34F-499C-B9D8-EBE7C08E37F0}" sibTransId="{85D281F9-AE38-42E7-9772-546A2279E559}"/>
    <dgm:cxn modelId="{07E35080-7B84-43E6-A7A6-A537D4BC8FBA}" type="presOf" srcId="{6776F2CA-DE77-4420-B927-C4775DB3A95B}" destId="{618DC5D3-8AF0-4F9B-91D2-F97C472F76DF}" srcOrd="0" destOrd="0" presId="urn:microsoft.com/office/officeart/2005/8/layout/vList2"/>
    <dgm:cxn modelId="{032A5C7F-5DA7-4473-A3B6-61D31014C886}" type="presParOf" srcId="{BB994994-81ED-433B-BC07-34585553B881}" destId="{618DC5D3-8AF0-4F9B-91D2-F97C472F76D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B06AD5B-B7FE-4665-9D57-146349FC3D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A3A6C8-A55E-418A-9335-D834CF5C75A8}">
      <dgm:prSet custT="1"/>
      <dgm:spPr/>
      <dgm:t>
        <a:bodyPr/>
        <a:lstStyle/>
        <a:p>
          <a:pPr rtl="1"/>
          <a:r>
            <a:rPr lang="fa-IR" sz="4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حمايت</a:t>
          </a:r>
          <a:r>
            <a:rPr lang="fa-IR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 و مشارکت پدران را در امر </a:t>
          </a:r>
          <a:r>
            <a:rPr lang="fa-IR" sz="4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شيردهي</a:t>
          </a:r>
          <a:endParaRPr lang="en-US" sz="4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Nazanin" panose="00000400000000000000" pitchFamily="2" charset="-78"/>
          </a:endParaRPr>
        </a:p>
      </dgm:t>
    </dgm:pt>
    <dgm:pt modelId="{24E1CA9F-CE58-49D8-83D5-221F95CBA19F}" type="parTrans" cxnId="{391400C4-8D4D-4233-BA46-0CC7F97B3664}">
      <dgm:prSet/>
      <dgm:spPr/>
      <dgm:t>
        <a:bodyPr/>
        <a:lstStyle/>
        <a:p>
          <a:endParaRPr lang="en-US"/>
        </a:p>
      </dgm:t>
    </dgm:pt>
    <dgm:pt modelId="{119765C9-16D9-4215-912A-00110D2D39E9}" type="sibTrans" cxnId="{391400C4-8D4D-4233-BA46-0CC7F97B3664}">
      <dgm:prSet/>
      <dgm:spPr/>
      <dgm:t>
        <a:bodyPr/>
        <a:lstStyle/>
        <a:p>
          <a:endParaRPr lang="en-US"/>
        </a:p>
      </dgm:t>
    </dgm:pt>
    <dgm:pt modelId="{8FCB5257-F86D-41EC-82C4-9AE8BC459D57}" type="pres">
      <dgm:prSet presAssocID="{9B06AD5B-B7FE-4665-9D57-146349FC3D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0E78CD-33DF-4973-BEAB-B5EA269E5D5A}" type="pres">
      <dgm:prSet presAssocID="{76A3A6C8-A55E-418A-9335-D834CF5C75A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425F7DB-0785-492D-92EA-DAF5D1412A99}" type="presOf" srcId="{76A3A6C8-A55E-418A-9335-D834CF5C75A8}" destId="{2E0E78CD-33DF-4973-BEAB-B5EA269E5D5A}" srcOrd="0" destOrd="0" presId="urn:microsoft.com/office/officeart/2005/8/layout/vList2"/>
    <dgm:cxn modelId="{FE2C8F0F-0124-45F5-B408-DDB790FF39BD}" type="presOf" srcId="{9B06AD5B-B7FE-4665-9D57-146349FC3D7C}" destId="{8FCB5257-F86D-41EC-82C4-9AE8BC459D57}" srcOrd="0" destOrd="0" presId="urn:microsoft.com/office/officeart/2005/8/layout/vList2"/>
    <dgm:cxn modelId="{391400C4-8D4D-4233-BA46-0CC7F97B3664}" srcId="{9B06AD5B-B7FE-4665-9D57-146349FC3D7C}" destId="{76A3A6C8-A55E-418A-9335-D834CF5C75A8}" srcOrd="0" destOrd="0" parTransId="{24E1CA9F-CE58-49D8-83D5-221F95CBA19F}" sibTransId="{119765C9-16D9-4215-912A-00110D2D39E9}"/>
    <dgm:cxn modelId="{C1274588-9E5D-4A40-AEB3-7CB817E5AEB6}" type="presParOf" srcId="{8FCB5257-F86D-41EC-82C4-9AE8BC459D57}" destId="{2E0E78CD-33DF-4973-BEAB-B5EA269E5D5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5B16706-6464-4542-86F5-B702B149697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3FC2070-F535-484B-A106-39B0A9C33E66}">
      <dgm:prSet custT="1"/>
      <dgm:spPr/>
      <dgm:t>
        <a:bodyPr/>
        <a:lstStyle/>
        <a:p>
          <a:pPr algn="ctr" rtl="1"/>
          <a:r>
            <a:rPr lang="fa-IR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نقش مردان در دوران </a:t>
          </a:r>
          <a:r>
            <a:rPr lang="fa-IR" sz="4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شيردهي</a:t>
          </a:r>
          <a:r>
            <a:rPr lang="fa-IR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 همسر</a:t>
          </a:r>
          <a:endParaRPr lang="en-US" sz="44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Nazanin" panose="00000400000000000000" pitchFamily="2" charset="-78"/>
          </a:endParaRPr>
        </a:p>
      </dgm:t>
    </dgm:pt>
    <dgm:pt modelId="{48C6F36D-B240-423E-92F1-162650E25F42}" type="parTrans" cxnId="{A89C7834-B657-4DF6-9A2F-5E18767D2679}">
      <dgm:prSet/>
      <dgm:spPr/>
      <dgm:t>
        <a:bodyPr/>
        <a:lstStyle/>
        <a:p>
          <a:pPr algn="ctr"/>
          <a:endParaRPr lang="en-US" sz="2000">
            <a:cs typeface="B Nazanin" panose="00000400000000000000" pitchFamily="2" charset="-78"/>
          </a:endParaRPr>
        </a:p>
      </dgm:t>
    </dgm:pt>
    <dgm:pt modelId="{F655EB37-B686-47FD-8CE8-D900C8654611}" type="sibTrans" cxnId="{A89C7834-B657-4DF6-9A2F-5E18767D2679}">
      <dgm:prSet/>
      <dgm:spPr/>
      <dgm:t>
        <a:bodyPr/>
        <a:lstStyle/>
        <a:p>
          <a:pPr algn="ctr"/>
          <a:endParaRPr lang="en-US" sz="2000">
            <a:cs typeface="B Nazanin" panose="00000400000000000000" pitchFamily="2" charset="-78"/>
          </a:endParaRPr>
        </a:p>
      </dgm:t>
    </dgm:pt>
    <dgm:pt modelId="{5A1AEBA2-CC98-4153-BBA4-2C829DF1B46A}" type="pres">
      <dgm:prSet presAssocID="{95B16706-6464-4542-86F5-B702B149697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4C17F57-6F7D-47C8-8E93-342D731C6015}" type="pres">
      <dgm:prSet presAssocID="{B3FC2070-F535-484B-A106-39B0A9C33E66}" presName="parentText" presStyleLbl="node1" presStyleIdx="0" presStyleCnt="1" custLinFactNeighborX="1510" custLinFactNeighborY="-1569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26A03F7-967D-4C4A-AC66-16B389FD6C1E}" type="presOf" srcId="{95B16706-6464-4542-86F5-B702B1496976}" destId="{5A1AEBA2-CC98-4153-BBA4-2C829DF1B46A}" srcOrd="0" destOrd="0" presId="urn:microsoft.com/office/officeart/2005/8/layout/vList2"/>
    <dgm:cxn modelId="{A89C7834-B657-4DF6-9A2F-5E18767D2679}" srcId="{95B16706-6464-4542-86F5-B702B1496976}" destId="{B3FC2070-F535-484B-A106-39B0A9C33E66}" srcOrd="0" destOrd="0" parTransId="{48C6F36D-B240-423E-92F1-162650E25F42}" sibTransId="{F655EB37-B686-47FD-8CE8-D900C8654611}"/>
    <dgm:cxn modelId="{23CBAF1B-5631-410C-A991-F28B6D9F5A81}" type="presOf" srcId="{B3FC2070-F535-484B-A106-39B0A9C33E66}" destId="{E4C17F57-6F7D-47C8-8E93-342D731C6015}" srcOrd="0" destOrd="0" presId="urn:microsoft.com/office/officeart/2005/8/layout/vList2"/>
    <dgm:cxn modelId="{2C623161-3549-4EC1-BFEB-336276BA1975}" type="presParOf" srcId="{5A1AEBA2-CC98-4153-BBA4-2C829DF1B46A}" destId="{E4C17F57-6F7D-47C8-8E93-342D731C601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A3A310-BB5D-49EF-9F8C-2FDE90837BA8}">
      <dsp:nvSpPr>
        <dsp:cNvPr id="0" name=""/>
        <dsp:cNvSpPr/>
      </dsp:nvSpPr>
      <dsp:spPr>
        <a:xfrm>
          <a:off x="0" y="895"/>
          <a:ext cx="7772400" cy="71918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400" b="1" kern="1200" dirty="0" smtClean="0">
              <a:cs typeface="B Nazanin" panose="00000400000000000000" pitchFamily="2" charset="-78"/>
            </a:rPr>
            <a:t>برنامه دوره آموزشی مشاور شیردهی</a:t>
          </a:r>
          <a:endParaRPr lang="en-US" sz="4400" kern="1200" dirty="0">
            <a:cs typeface="B Nazanin" panose="00000400000000000000" pitchFamily="2" charset="-78"/>
          </a:endParaRPr>
        </a:p>
      </dsp:txBody>
      <dsp:txXfrm>
        <a:off x="35108" y="36003"/>
        <a:ext cx="7702184" cy="6489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1CD78C-01C7-4B5A-8F22-78BA7BA0B3C5}">
      <dsp:nvSpPr>
        <dsp:cNvPr id="0" name=""/>
        <dsp:cNvSpPr/>
      </dsp:nvSpPr>
      <dsp:spPr>
        <a:xfrm>
          <a:off x="0" y="482"/>
          <a:ext cx="8229600" cy="12517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800" b="1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نقش پدران</a:t>
          </a:r>
          <a:r>
            <a:rPr lang="fa-IR" sz="48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 </a:t>
          </a:r>
          <a:r>
            <a:rPr lang="fa-IR" sz="4800" b="1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در دوران </a:t>
          </a:r>
          <a:r>
            <a:rPr lang="fa-IR" sz="4800" b="1" i="0" kern="1200" baseline="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شيردهي</a:t>
          </a:r>
          <a:r>
            <a:rPr lang="fa-IR" sz="4800" b="1" i="0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 همسر</a:t>
          </a:r>
          <a:endParaRPr lang="en-US" sz="4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Nazanin" panose="00000400000000000000" pitchFamily="2" charset="-78"/>
          </a:endParaRPr>
        </a:p>
      </dsp:txBody>
      <dsp:txXfrm>
        <a:off x="61106" y="61588"/>
        <a:ext cx="8107388" cy="11295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515E35-5A68-479E-8510-1AD627B87745}">
      <dsp:nvSpPr>
        <dsp:cNvPr id="0" name=""/>
        <dsp:cNvSpPr/>
      </dsp:nvSpPr>
      <dsp:spPr>
        <a:xfrm>
          <a:off x="0" y="439"/>
          <a:ext cx="8229600" cy="11421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تاثير</a:t>
          </a:r>
          <a:r>
            <a:rPr lang="fa-IR" sz="4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 و مشارکت پدران در امر </a:t>
          </a:r>
          <a:r>
            <a:rPr lang="fa-IR" sz="4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شيردهي</a:t>
          </a:r>
          <a:endParaRPr lang="en-US" sz="4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Nazanin" panose="00000400000000000000" pitchFamily="2" charset="-78"/>
          </a:endParaRPr>
        </a:p>
      </dsp:txBody>
      <dsp:txXfrm>
        <a:off x="55754" y="56193"/>
        <a:ext cx="8118092" cy="10306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EE3C57-79DD-4EB5-9B0A-434E8CFF1913}">
      <dsp:nvSpPr>
        <dsp:cNvPr id="0" name=""/>
        <dsp:cNvSpPr/>
      </dsp:nvSpPr>
      <dsp:spPr>
        <a:xfrm>
          <a:off x="0" y="14746"/>
          <a:ext cx="8229600" cy="12232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چگونه پدران را </a:t>
          </a:r>
          <a:r>
            <a:rPr lang="fa-IR" sz="41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دراين</a:t>
          </a:r>
          <a:r>
            <a:rPr lang="fa-IR" sz="4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 امر دخالت </a:t>
          </a:r>
          <a:r>
            <a:rPr lang="fa-IR" sz="41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دهيم</a:t>
          </a:r>
          <a:r>
            <a:rPr lang="fa-IR" sz="4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؟</a:t>
          </a:r>
          <a:endParaRPr lang="en-US" sz="4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Nazanin" panose="00000400000000000000" pitchFamily="2" charset="-78"/>
          </a:endParaRPr>
        </a:p>
      </dsp:txBody>
      <dsp:txXfrm>
        <a:off x="59713" y="74459"/>
        <a:ext cx="8110174" cy="11038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6C110E-0503-44BC-B50A-4EABF87CBDD8}">
      <dsp:nvSpPr>
        <dsp:cNvPr id="0" name=""/>
        <dsp:cNvSpPr/>
      </dsp:nvSpPr>
      <dsp:spPr>
        <a:xfrm>
          <a:off x="0" y="4205"/>
          <a:ext cx="7993063" cy="308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پدر وظیفه دارد که مادر شیرده را در هر شرایطی که  </a:t>
          </a:r>
          <a:r>
            <a:rPr lang="fa-IR" sz="2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برشیردهی</a:t>
          </a:r>
          <a:r>
            <a:rPr lang="fa-IR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 اثر دارد حمایت کند</a:t>
          </a:r>
          <a:br>
            <a:rPr lang="fa-IR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</a:br>
          <a:r>
            <a:rPr lang="fa-IR" sz="2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ودر</a:t>
          </a:r>
          <a:r>
            <a:rPr lang="fa-IR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 صورت بروز طلاق باید شرایط زندگی و مالی مناسبی را در طول دوره</a:t>
          </a:r>
          <a:r>
            <a:rPr lang="en-US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 </a:t>
          </a:r>
          <a:r>
            <a:rPr lang="fa-IR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ی شیردهی برای مادر و شیرخوار فراهم نماید              ( س طلاق آیه 6 )</a:t>
          </a:r>
          <a:endParaRPr lang="en-US" sz="2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Nazanin" panose="00000400000000000000" pitchFamily="2" charset="-78"/>
          </a:endParaRPr>
        </a:p>
      </dsp:txBody>
      <dsp:txXfrm>
        <a:off x="150783" y="154988"/>
        <a:ext cx="7691497" cy="278723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0E78CD-33DF-4973-BEAB-B5EA269E5D5A}">
      <dsp:nvSpPr>
        <dsp:cNvPr id="0" name=""/>
        <dsp:cNvSpPr/>
      </dsp:nvSpPr>
      <dsp:spPr>
        <a:xfrm>
          <a:off x="0" y="17963"/>
          <a:ext cx="8229600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تاثير</a:t>
          </a:r>
          <a:r>
            <a:rPr lang="fa-IR" sz="4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 و مشارکت پدران را در امر </a:t>
          </a:r>
          <a:r>
            <a:rPr lang="fa-IR" sz="4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شيردهي</a:t>
          </a:r>
          <a:endParaRPr lang="en-US" sz="4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Nazanin" panose="00000400000000000000" pitchFamily="2" charset="-78"/>
          </a:endParaRPr>
        </a:p>
      </dsp:txBody>
      <dsp:txXfrm>
        <a:off x="59399" y="77362"/>
        <a:ext cx="8110802" cy="109800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8DC5D3-8AF0-4F9B-91D2-F97C472F76DF}">
      <dsp:nvSpPr>
        <dsp:cNvPr id="0" name=""/>
        <dsp:cNvSpPr/>
      </dsp:nvSpPr>
      <dsp:spPr>
        <a:xfrm>
          <a:off x="0" y="148"/>
          <a:ext cx="8229600" cy="10482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حمايت</a:t>
          </a:r>
          <a:r>
            <a:rPr lang="fa-IR" sz="4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 </a:t>
          </a:r>
          <a:r>
            <a:rPr lang="fa-IR" sz="4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رواني</a:t>
          </a:r>
          <a:r>
            <a:rPr lang="fa-IR" sz="4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 از مادران </a:t>
          </a:r>
          <a:r>
            <a:rPr lang="fa-IR" sz="4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شيرده</a:t>
          </a:r>
          <a:endParaRPr lang="en-US" sz="4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Nazanin" panose="00000400000000000000" pitchFamily="2" charset="-78"/>
          </a:endParaRPr>
        </a:p>
      </dsp:txBody>
      <dsp:txXfrm>
        <a:off x="51171" y="51319"/>
        <a:ext cx="8127258" cy="94590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0E78CD-33DF-4973-BEAB-B5EA269E5D5A}">
      <dsp:nvSpPr>
        <dsp:cNvPr id="0" name=""/>
        <dsp:cNvSpPr/>
      </dsp:nvSpPr>
      <dsp:spPr>
        <a:xfrm>
          <a:off x="0" y="17963"/>
          <a:ext cx="8229600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حمايت</a:t>
          </a:r>
          <a:r>
            <a:rPr lang="fa-IR" sz="4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 و مشارکت پدران را در امر </a:t>
          </a:r>
          <a:r>
            <a:rPr lang="fa-IR" sz="4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شيردهي</a:t>
          </a:r>
          <a:endParaRPr lang="en-US" sz="40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Nazanin" panose="00000400000000000000" pitchFamily="2" charset="-78"/>
          </a:endParaRPr>
        </a:p>
      </dsp:txBody>
      <dsp:txXfrm>
        <a:off x="59399" y="77362"/>
        <a:ext cx="8110802" cy="109800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C17F57-6F7D-47C8-8E93-342D731C6015}">
      <dsp:nvSpPr>
        <dsp:cNvPr id="0" name=""/>
        <dsp:cNvSpPr/>
      </dsp:nvSpPr>
      <dsp:spPr>
        <a:xfrm>
          <a:off x="0" y="0"/>
          <a:ext cx="7947720" cy="9188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نقش مردان در دوران </a:t>
          </a:r>
          <a:r>
            <a:rPr lang="fa-IR" sz="4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شيردهي</a:t>
          </a:r>
          <a:r>
            <a:rPr lang="fa-IR" sz="4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rPr>
            <a:t> همسر</a:t>
          </a:r>
          <a:endParaRPr lang="en-US" sz="4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cs typeface="B Nazanin" panose="00000400000000000000" pitchFamily="2" charset="-78"/>
          </a:endParaRPr>
        </a:p>
      </dsp:txBody>
      <dsp:txXfrm>
        <a:off x="44853" y="44853"/>
        <a:ext cx="7858014" cy="8291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8F1F6D1-C6E8-47D3-87AF-DD431A9E5772}" type="datetimeFigureOut">
              <a:rPr lang="fa-IR"/>
              <a:pPr>
                <a:defRPr/>
              </a:pPr>
              <a:t>17/08/1436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614F368-F446-4EAF-9A43-D91CD590929B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4472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BCA2008-05A7-4266-ADF3-D75B13E5F170}" type="datetimeFigureOut">
              <a:rPr lang="fa-IR"/>
              <a:pPr>
                <a:defRPr/>
              </a:pPr>
              <a:t>17/08/1436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fa-I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48E416-0867-456D-A132-87D1FBAB503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9666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48E416-0867-456D-A132-87D1FBAB503D}" type="slidenum">
              <a:rPr lang="fa-IR" smtClean="0"/>
              <a:pPr>
                <a:defRPr/>
              </a:pPr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10791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a-IR" sz="1200" dirty="0" err="1" smtClean="0">
                <a:cs typeface="B Nazanin" panose="00000400000000000000" pitchFamily="2" charset="-78"/>
              </a:rPr>
              <a:t>يكي</a:t>
            </a:r>
            <a:r>
              <a:rPr lang="fa-IR" sz="1200" dirty="0" smtClean="0">
                <a:cs typeface="B Nazanin" panose="00000400000000000000" pitchFamily="2" charset="-78"/>
              </a:rPr>
              <a:t> از </a:t>
            </a:r>
            <a:r>
              <a:rPr lang="fa-IR" sz="1200" dirty="0" err="1" smtClean="0">
                <a:cs typeface="B Nazanin" panose="00000400000000000000" pitchFamily="2" charset="-78"/>
              </a:rPr>
              <a:t>وظايف</a:t>
            </a:r>
            <a:r>
              <a:rPr lang="fa-IR" sz="1200" dirty="0" smtClean="0">
                <a:cs typeface="B Nazanin" panose="00000400000000000000" pitchFamily="2" charset="-78"/>
              </a:rPr>
              <a:t> مهم خانمها در </a:t>
            </a:r>
            <a:r>
              <a:rPr lang="fa-IR" sz="1200" dirty="0" err="1" smtClean="0">
                <a:cs typeface="B Nazanin" panose="00000400000000000000" pitchFamily="2" charset="-78"/>
              </a:rPr>
              <a:t>اين</a:t>
            </a:r>
            <a:r>
              <a:rPr lang="fa-IR" sz="1200" dirty="0" smtClean="0">
                <a:cs typeface="B Nazanin" panose="00000400000000000000" pitchFamily="2" charset="-78"/>
              </a:rPr>
              <a:t> زمان، </a:t>
            </a:r>
            <a:r>
              <a:rPr lang="fa-IR" sz="1200" dirty="0" err="1" smtClean="0">
                <a:cs typeface="B Nazanin" panose="00000400000000000000" pitchFamily="2" charset="-78"/>
              </a:rPr>
              <a:t>اطمينان</a:t>
            </a:r>
            <a:r>
              <a:rPr lang="fa-IR" sz="1200" dirty="0" smtClean="0">
                <a:cs typeface="B Nazanin" panose="00000400000000000000" pitchFamily="2" charset="-78"/>
              </a:rPr>
              <a:t> دادن به همسر است </a:t>
            </a:r>
            <a:r>
              <a:rPr lang="fa-IR" sz="1200" dirty="0" err="1" smtClean="0">
                <a:cs typeface="B Nazanin" panose="00000400000000000000" pitchFamily="2" charset="-78"/>
              </a:rPr>
              <a:t>كه</a:t>
            </a:r>
            <a:r>
              <a:rPr lang="fa-IR" sz="1200" dirty="0" smtClean="0">
                <a:cs typeface="B Nazanin" panose="00000400000000000000" pitchFamily="2" charset="-78"/>
              </a:rPr>
              <a:t> فرزند آنان سبب </a:t>
            </a:r>
            <a:r>
              <a:rPr lang="fa-IR" sz="1200" dirty="0" err="1" smtClean="0">
                <a:cs typeface="B Nazanin" panose="00000400000000000000" pitchFamily="2" charset="-78"/>
              </a:rPr>
              <a:t>جدايي</a:t>
            </a:r>
            <a:r>
              <a:rPr lang="fa-IR" sz="1200" dirty="0" smtClean="0">
                <a:cs typeface="B Nazanin" panose="00000400000000000000" pitchFamily="2" charset="-78"/>
              </a:rPr>
              <a:t> و فاصله گرفتن آنها از </a:t>
            </a:r>
            <a:r>
              <a:rPr lang="fa-IR" sz="1200" dirty="0" err="1" smtClean="0">
                <a:cs typeface="B Nazanin" panose="00000400000000000000" pitchFamily="2" charset="-78"/>
              </a:rPr>
              <a:t>يکديگر</a:t>
            </a:r>
            <a:r>
              <a:rPr lang="fa-IR" sz="1200" dirty="0" smtClean="0">
                <a:cs typeface="B Nazanin" panose="00000400000000000000" pitchFamily="2" charset="-78"/>
              </a:rPr>
              <a:t> نخواهد شد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48E416-0867-456D-A132-87D1FBAB503D}" type="slidenum">
              <a:rPr lang="fa-IR" smtClean="0"/>
              <a:pPr>
                <a:defRPr/>
              </a:pPr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73253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DBE1E3-B7FB-41C3-A424-6B8C70AFD22C}" type="slidenum">
              <a:rPr lang="ar-SA" altLang="en-US"/>
              <a:pPr/>
              <a:t>6</a:t>
            </a:fld>
            <a:endParaRPr lang="en-US" alt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سلامت جسم و آرامش روح مادر: شوهر </a:t>
            </a:r>
            <a:r>
              <a:rPr lang="fa-IR" dirty="0" err="1" smtClean="0"/>
              <a:t>بايد</a:t>
            </a:r>
            <a:r>
              <a:rPr lang="fa-IR" dirty="0" smtClean="0"/>
              <a:t> بفکر سلامت </a:t>
            </a:r>
            <a:r>
              <a:rPr lang="fa-IR" dirty="0" err="1" smtClean="0"/>
              <a:t>جسمي</a:t>
            </a:r>
            <a:r>
              <a:rPr lang="fa-IR" dirty="0" smtClean="0"/>
              <a:t> و </a:t>
            </a:r>
            <a:r>
              <a:rPr lang="fa-IR" dirty="0" err="1" smtClean="0"/>
              <a:t>روحي</a:t>
            </a:r>
            <a:r>
              <a:rPr lang="fa-IR" dirty="0" smtClean="0"/>
              <a:t> همسرش باشد و </a:t>
            </a:r>
            <a:r>
              <a:rPr lang="fa-IR" dirty="0" err="1" smtClean="0"/>
              <a:t>سعي</a:t>
            </a:r>
            <a:r>
              <a:rPr lang="fa-IR" dirty="0" smtClean="0"/>
              <a:t> کند </a:t>
            </a:r>
            <a:r>
              <a:rPr lang="fa-IR" dirty="0" err="1" smtClean="0"/>
              <a:t>محيط</a:t>
            </a:r>
            <a:r>
              <a:rPr lang="fa-IR" dirty="0" smtClean="0"/>
              <a:t> خانه کاملاً آرام باشد و همسرش </a:t>
            </a:r>
            <a:r>
              <a:rPr lang="fa-IR" dirty="0" err="1" smtClean="0"/>
              <a:t>هيچگونه</a:t>
            </a:r>
            <a:r>
              <a:rPr lang="fa-IR" dirty="0" smtClean="0"/>
              <a:t> اضطراب، ترس و </a:t>
            </a:r>
            <a:r>
              <a:rPr lang="fa-IR" dirty="0" err="1" smtClean="0"/>
              <a:t>نگراني</a:t>
            </a:r>
            <a:r>
              <a:rPr lang="fa-IR" dirty="0" smtClean="0"/>
              <a:t> نداشته باشد و از ناراحت کردن همسرش جدا </a:t>
            </a:r>
            <a:r>
              <a:rPr lang="fa-IR" dirty="0" err="1" smtClean="0"/>
              <a:t>خودداري</a:t>
            </a:r>
            <a:r>
              <a:rPr lang="fa-IR" dirty="0" smtClean="0"/>
              <a:t> کند و در صورت بروز </a:t>
            </a:r>
            <a:r>
              <a:rPr lang="fa-IR" dirty="0" err="1" smtClean="0"/>
              <a:t>کوچکترين</a:t>
            </a:r>
            <a:r>
              <a:rPr lang="fa-IR" dirty="0" smtClean="0"/>
              <a:t> مشکل </a:t>
            </a:r>
            <a:r>
              <a:rPr lang="fa-IR" dirty="0" err="1" smtClean="0"/>
              <a:t>جسمي</a:t>
            </a:r>
            <a:r>
              <a:rPr lang="fa-IR" dirty="0" smtClean="0"/>
              <a:t> و </a:t>
            </a:r>
            <a:r>
              <a:rPr lang="fa-IR" dirty="0" err="1" smtClean="0"/>
              <a:t>يا</a:t>
            </a:r>
            <a:r>
              <a:rPr lang="fa-IR" dirty="0" smtClean="0"/>
              <a:t> </a:t>
            </a:r>
            <a:r>
              <a:rPr lang="fa-IR" dirty="0" err="1" smtClean="0"/>
              <a:t>روحي</a:t>
            </a:r>
            <a:r>
              <a:rPr lang="fa-IR" dirty="0" smtClean="0"/>
              <a:t> او را نزد پزشک </a:t>
            </a:r>
            <a:r>
              <a:rPr lang="fa-IR" dirty="0" err="1" smtClean="0"/>
              <a:t>يا</a:t>
            </a:r>
            <a:r>
              <a:rPr lang="fa-IR" dirty="0" smtClean="0"/>
              <a:t> به مراکز </a:t>
            </a:r>
            <a:r>
              <a:rPr lang="fa-IR" dirty="0" err="1" smtClean="0"/>
              <a:t>درماني</a:t>
            </a:r>
            <a:r>
              <a:rPr lang="fa-IR" dirty="0" smtClean="0"/>
              <a:t> ببرد.</a:t>
            </a:r>
          </a:p>
          <a:p>
            <a:endParaRPr lang="fa-IR" dirty="0" smtClean="0"/>
          </a:p>
          <a:p>
            <a:r>
              <a:rPr lang="fa-IR" dirty="0" smtClean="0"/>
              <a:t>استراحت </a:t>
            </a:r>
            <a:r>
              <a:rPr lang="fa-IR" dirty="0" err="1" smtClean="0"/>
              <a:t>وخواب</a:t>
            </a:r>
            <a:r>
              <a:rPr lang="fa-IR" dirty="0" smtClean="0"/>
              <a:t> </a:t>
            </a:r>
            <a:r>
              <a:rPr lang="fa-IR" dirty="0" err="1" smtClean="0"/>
              <a:t>کافي</a:t>
            </a:r>
            <a:r>
              <a:rPr lang="fa-IR" dirty="0" smtClean="0"/>
              <a:t> داشتن:</a:t>
            </a:r>
          </a:p>
          <a:p>
            <a:r>
              <a:rPr lang="fa-IR" dirty="0" smtClean="0"/>
              <a:t> </a:t>
            </a:r>
            <a:r>
              <a:rPr lang="fa-IR" dirty="0" err="1" smtClean="0"/>
              <a:t>خانمي</a:t>
            </a:r>
            <a:r>
              <a:rPr lang="fa-IR" dirty="0" smtClean="0"/>
              <a:t> که </a:t>
            </a:r>
            <a:r>
              <a:rPr lang="fa-IR" dirty="0" err="1" smtClean="0"/>
              <a:t>شير</a:t>
            </a:r>
            <a:r>
              <a:rPr lang="fa-IR" dirty="0" smtClean="0"/>
              <a:t> </a:t>
            </a:r>
            <a:r>
              <a:rPr lang="fa-IR" dirty="0" err="1" smtClean="0"/>
              <a:t>مي</a:t>
            </a:r>
            <a:r>
              <a:rPr lang="fa-IR" dirty="0" smtClean="0"/>
              <a:t> دهد </a:t>
            </a:r>
            <a:r>
              <a:rPr lang="fa-IR" dirty="0" err="1" smtClean="0"/>
              <a:t>بايد</a:t>
            </a:r>
            <a:r>
              <a:rPr lang="fa-IR" dirty="0" smtClean="0"/>
              <a:t> از استراحت </a:t>
            </a:r>
            <a:r>
              <a:rPr lang="fa-IR" dirty="0" err="1" smtClean="0"/>
              <a:t>وخواب</a:t>
            </a:r>
            <a:r>
              <a:rPr lang="fa-IR" dirty="0" smtClean="0"/>
              <a:t> </a:t>
            </a:r>
            <a:r>
              <a:rPr lang="fa-IR" dirty="0" err="1" smtClean="0"/>
              <a:t>کافي</a:t>
            </a:r>
            <a:r>
              <a:rPr lang="fa-IR" dirty="0" smtClean="0"/>
              <a:t> برخوردار باشد و </a:t>
            </a:r>
            <a:r>
              <a:rPr lang="fa-IR" dirty="0" err="1" smtClean="0"/>
              <a:t>اين</a:t>
            </a:r>
            <a:r>
              <a:rPr lang="fa-IR" dirty="0" smtClean="0"/>
              <a:t> </a:t>
            </a:r>
            <a:r>
              <a:rPr lang="fa-IR" dirty="0" err="1" smtClean="0"/>
              <a:t>ميسر</a:t>
            </a:r>
            <a:r>
              <a:rPr lang="fa-IR" dirty="0" smtClean="0"/>
              <a:t> </a:t>
            </a:r>
            <a:r>
              <a:rPr lang="fa-IR" dirty="0" err="1" smtClean="0"/>
              <a:t>نمي</a:t>
            </a:r>
            <a:r>
              <a:rPr lang="fa-IR" dirty="0" smtClean="0"/>
              <a:t> شود مگر </a:t>
            </a:r>
            <a:r>
              <a:rPr lang="fa-IR" dirty="0" err="1" smtClean="0"/>
              <a:t>وقتي</a:t>
            </a:r>
            <a:r>
              <a:rPr lang="fa-IR" dirty="0" smtClean="0"/>
              <a:t> که همسرش به او در </a:t>
            </a:r>
            <a:r>
              <a:rPr lang="fa-IR" dirty="0" err="1" smtClean="0"/>
              <a:t>کارهايش</a:t>
            </a:r>
            <a:r>
              <a:rPr lang="fa-IR" dirty="0" smtClean="0"/>
              <a:t> کمک کند و </a:t>
            </a:r>
            <a:r>
              <a:rPr lang="fa-IR" dirty="0" err="1" smtClean="0"/>
              <a:t>يا</a:t>
            </a:r>
            <a:r>
              <a:rPr lang="fa-IR" dirty="0" smtClean="0"/>
              <a:t> </a:t>
            </a:r>
            <a:r>
              <a:rPr lang="fa-IR" dirty="0" err="1" smtClean="0"/>
              <a:t>امکاناتي</a:t>
            </a:r>
            <a:r>
              <a:rPr lang="fa-IR" dirty="0" smtClean="0"/>
              <a:t> </a:t>
            </a:r>
            <a:r>
              <a:rPr lang="fa-IR" dirty="0" err="1" smtClean="0"/>
              <a:t>برايش</a:t>
            </a:r>
            <a:r>
              <a:rPr lang="fa-IR" dirty="0" smtClean="0"/>
              <a:t> فراهم سازد تا بتواند </a:t>
            </a:r>
            <a:r>
              <a:rPr lang="fa-IR" dirty="0" err="1" smtClean="0"/>
              <a:t>بيشتر</a:t>
            </a:r>
            <a:r>
              <a:rPr lang="fa-IR" dirty="0" smtClean="0"/>
              <a:t> به خود و مراقبت </a:t>
            </a:r>
            <a:r>
              <a:rPr lang="fa-IR" dirty="0" err="1" smtClean="0"/>
              <a:t>ازکودک</a:t>
            </a:r>
            <a:r>
              <a:rPr lang="fa-IR" dirty="0" smtClean="0"/>
              <a:t> بپردازد </a:t>
            </a:r>
          </a:p>
          <a:p>
            <a:r>
              <a:rPr lang="fa-IR" dirty="0" err="1" smtClean="0"/>
              <a:t>تغذيه</a:t>
            </a:r>
            <a:r>
              <a:rPr lang="fa-IR" dirty="0" smtClean="0"/>
              <a:t> مناسب دوران </a:t>
            </a:r>
            <a:r>
              <a:rPr lang="fa-IR" dirty="0" err="1" smtClean="0"/>
              <a:t>شيردهي</a:t>
            </a:r>
            <a:r>
              <a:rPr lang="fa-IR" dirty="0" smtClean="0"/>
              <a:t>: </a:t>
            </a:r>
          </a:p>
          <a:p>
            <a:r>
              <a:rPr lang="fa-IR" dirty="0" smtClean="0"/>
              <a:t>خانمها در </a:t>
            </a:r>
            <a:r>
              <a:rPr lang="fa-IR" dirty="0" err="1" smtClean="0"/>
              <a:t>اين</a:t>
            </a:r>
            <a:r>
              <a:rPr lang="fa-IR" dirty="0" smtClean="0"/>
              <a:t> دوران </a:t>
            </a:r>
            <a:r>
              <a:rPr lang="fa-IR" dirty="0" err="1" smtClean="0"/>
              <a:t>بايد</a:t>
            </a:r>
            <a:r>
              <a:rPr lang="fa-IR" dirty="0" smtClean="0"/>
              <a:t> </a:t>
            </a:r>
            <a:r>
              <a:rPr lang="fa-IR" dirty="0" err="1" smtClean="0"/>
              <a:t>دقيقاً</a:t>
            </a:r>
            <a:r>
              <a:rPr lang="fa-IR" dirty="0" smtClean="0"/>
              <a:t> از </a:t>
            </a:r>
            <a:r>
              <a:rPr lang="fa-IR" dirty="0" err="1" smtClean="0"/>
              <a:t>غذاهايي</a:t>
            </a:r>
            <a:r>
              <a:rPr lang="fa-IR" dirty="0" smtClean="0"/>
              <a:t> که </a:t>
            </a:r>
            <a:r>
              <a:rPr lang="fa-IR" dirty="0" err="1" smtClean="0"/>
              <a:t>بايد</a:t>
            </a:r>
            <a:r>
              <a:rPr lang="fa-IR" dirty="0" smtClean="0"/>
              <a:t> مصرف کنند آگاه باشند و </a:t>
            </a:r>
            <a:r>
              <a:rPr lang="fa-IR" dirty="0" err="1" smtClean="0"/>
              <a:t>اين</a:t>
            </a:r>
            <a:r>
              <a:rPr lang="fa-IR" dirty="0" smtClean="0"/>
              <a:t> اطلاعات را </a:t>
            </a:r>
            <a:r>
              <a:rPr lang="fa-IR" dirty="0" err="1" smtClean="0"/>
              <a:t>مي</a:t>
            </a:r>
            <a:r>
              <a:rPr lang="fa-IR" dirty="0" smtClean="0"/>
              <a:t> توانند از مراکز </a:t>
            </a:r>
            <a:r>
              <a:rPr lang="fa-IR" dirty="0" err="1" smtClean="0"/>
              <a:t>بهداشتي</a:t>
            </a:r>
            <a:r>
              <a:rPr lang="fa-IR" dirty="0" smtClean="0"/>
              <a:t> کسب </a:t>
            </a:r>
            <a:r>
              <a:rPr lang="fa-IR" dirty="0" err="1" smtClean="0"/>
              <a:t>نمايند</a:t>
            </a:r>
            <a:r>
              <a:rPr lang="fa-IR" dirty="0" smtClean="0"/>
              <a:t> در </a:t>
            </a:r>
            <a:r>
              <a:rPr lang="fa-IR" dirty="0" err="1" smtClean="0"/>
              <a:t>غيراين</a:t>
            </a:r>
            <a:r>
              <a:rPr lang="fa-IR" dirty="0" smtClean="0"/>
              <a:t> صورت ممکن است دچار </a:t>
            </a:r>
            <a:r>
              <a:rPr lang="fa-IR" dirty="0" err="1" smtClean="0"/>
              <a:t>کمخوني</a:t>
            </a:r>
            <a:r>
              <a:rPr lang="fa-IR" dirty="0" smtClean="0"/>
              <a:t>، </a:t>
            </a:r>
            <a:r>
              <a:rPr lang="fa-IR" dirty="0" err="1" smtClean="0"/>
              <a:t>پوکي</a:t>
            </a:r>
            <a:r>
              <a:rPr lang="fa-IR" dirty="0" smtClean="0"/>
              <a:t> استخوان و ... شوند لذا </a:t>
            </a:r>
            <a:r>
              <a:rPr lang="fa-IR" dirty="0" err="1" smtClean="0"/>
              <a:t>وظيفه</a:t>
            </a:r>
            <a:r>
              <a:rPr lang="fa-IR" dirty="0" smtClean="0"/>
              <a:t> شوهر </a:t>
            </a:r>
            <a:r>
              <a:rPr lang="fa-IR" dirty="0" err="1" smtClean="0"/>
              <a:t>اين</a:t>
            </a:r>
            <a:r>
              <a:rPr lang="fa-IR" dirty="0" smtClean="0"/>
              <a:t> است که </a:t>
            </a:r>
            <a:r>
              <a:rPr lang="fa-IR" dirty="0" err="1" smtClean="0"/>
              <a:t>غذاهاي</a:t>
            </a:r>
            <a:r>
              <a:rPr lang="fa-IR" dirty="0" smtClean="0"/>
              <a:t> مناسب همسرش را فراهم سازد.</a:t>
            </a:r>
          </a:p>
          <a:p>
            <a:endParaRPr lang="fa-IR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48E416-0867-456D-A132-87D1FBAB503D}" type="slidenum">
              <a:rPr lang="fa-IR" smtClean="0"/>
              <a:pPr>
                <a:defRPr/>
              </a:pPr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481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 smtClean="0"/>
              <a:t>در دوران </a:t>
            </a:r>
            <a:r>
              <a:rPr lang="fa-IR" dirty="0" err="1" smtClean="0"/>
              <a:t>شيردهي</a:t>
            </a:r>
            <a:r>
              <a:rPr lang="fa-IR" dirty="0" smtClean="0"/>
              <a:t>، مادر </a:t>
            </a:r>
            <a:r>
              <a:rPr lang="fa-IR" dirty="0" err="1" smtClean="0"/>
              <a:t>راحتتر</a:t>
            </a:r>
            <a:r>
              <a:rPr lang="fa-IR" dirty="0" smtClean="0"/>
              <a:t> حر </a:t>
            </a:r>
            <a:r>
              <a:rPr lang="fa-IR" dirty="0" err="1" smtClean="0"/>
              <a:t>فهاي</a:t>
            </a:r>
            <a:r>
              <a:rPr lang="fa-IR" dirty="0" smtClean="0"/>
              <a:t> </a:t>
            </a:r>
            <a:r>
              <a:rPr lang="fa-IR" dirty="0" err="1" smtClean="0"/>
              <a:t>ديگران</a:t>
            </a:r>
            <a:r>
              <a:rPr lang="fa-IR" dirty="0" smtClean="0"/>
              <a:t> را قبول </a:t>
            </a:r>
            <a:r>
              <a:rPr lang="fa-IR" dirty="0" err="1" smtClean="0"/>
              <a:t>مي</a:t>
            </a:r>
            <a:r>
              <a:rPr lang="fa-IR" dirty="0" smtClean="0"/>
              <a:t> کندو اگر </a:t>
            </a:r>
            <a:r>
              <a:rPr lang="fa-IR" dirty="0" err="1" smtClean="0"/>
              <a:t>کسي</a:t>
            </a:r>
            <a:r>
              <a:rPr lang="fa-IR" dirty="0" smtClean="0"/>
              <a:t> </a:t>
            </a:r>
            <a:r>
              <a:rPr lang="fa-IR" dirty="0" err="1" smtClean="0"/>
              <a:t>حتي</a:t>
            </a:r>
            <a:r>
              <a:rPr lang="fa-IR" dirty="0" smtClean="0"/>
              <a:t> به او </a:t>
            </a:r>
            <a:r>
              <a:rPr lang="fa-IR" dirty="0" err="1" smtClean="0"/>
              <a:t>بگويد</a:t>
            </a:r>
            <a:r>
              <a:rPr lang="fa-IR" dirty="0" smtClean="0"/>
              <a:t> مطمئن </a:t>
            </a:r>
            <a:r>
              <a:rPr lang="fa-IR" dirty="0" err="1" smtClean="0"/>
              <a:t>هستي</a:t>
            </a:r>
            <a:r>
              <a:rPr lang="fa-IR" dirty="0" smtClean="0"/>
              <a:t> که </a:t>
            </a:r>
            <a:r>
              <a:rPr lang="fa-IR" dirty="0" err="1" smtClean="0"/>
              <a:t>شيرت</a:t>
            </a:r>
            <a:r>
              <a:rPr lang="fa-IR" dirty="0" smtClean="0"/>
              <a:t> </a:t>
            </a:r>
            <a:r>
              <a:rPr lang="fa-IR" dirty="0" err="1" smtClean="0"/>
              <a:t>کافي</a:t>
            </a:r>
            <a:r>
              <a:rPr lang="fa-IR" dirty="0" smtClean="0"/>
              <a:t> است؟ او را به شک </a:t>
            </a:r>
            <a:r>
              <a:rPr lang="fa-IR" dirty="0" err="1" smtClean="0"/>
              <a:t>مي</a:t>
            </a:r>
            <a:r>
              <a:rPr lang="fa-IR" dirty="0" smtClean="0"/>
              <a:t> اندازد و ممکن است </a:t>
            </a:r>
            <a:r>
              <a:rPr lang="fa-IR" dirty="0" err="1" smtClean="0"/>
              <a:t>شيردهي</a:t>
            </a:r>
            <a:r>
              <a:rPr lang="fa-IR" dirty="0" smtClean="0"/>
              <a:t> را قطع کند.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ECD81-939C-4CA5-BF2A-70CF41977FC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76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9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algn="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20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fa-IR"/>
            </a:p>
          </p:txBody>
        </p:sp>
        <p:sp>
          <p:nvSpPr>
            <p:cNvPr id="8" name="Freeform 21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22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23" descr="MOH logo.bmp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5257800"/>
            <a:ext cx="14827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4" descr="logo final moavenat copy.tif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44" b="24445"/>
          <a:stretch>
            <a:fillRect/>
          </a:stretch>
        </p:blipFill>
        <p:spPr bwMode="auto">
          <a:xfrm>
            <a:off x="3714744" y="304800"/>
            <a:ext cx="1636713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ctr">
              <a:defRPr sz="4800" b="1">
                <a:solidFill>
                  <a:schemeClr val="tx2"/>
                </a:solidFill>
                <a:effectLst/>
                <a:cs typeface="B Yagut" pitchFamily="2" charset="-78"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ctr">
              <a:buNone/>
              <a:defRPr b="1">
                <a:solidFill>
                  <a:schemeClr val="tx2"/>
                </a:solidFill>
                <a:cs typeface="B Yagut" pitchFamily="2" charset="-78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98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322227-A2C0-497B-978A-3B850B4BB6DA}" type="datetime8">
              <a:rPr lang="fa-IR"/>
              <a:pPr>
                <a:defRPr/>
              </a:pPr>
              <a:t>04 ژوئن 15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/>
              <a:t>معاونت بهداشت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4BB55B-7E47-4195-A2B7-D04E507ACA1E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33606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99146C-F68F-4ECB-8711-0F2E60761E41}" type="datetime8">
              <a:rPr lang="fa-IR"/>
              <a:pPr>
                <a:defRPr/>
              </a:pPr>
              <a:t>04 ژوئن 15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/>
              <a:t>معاونت بهداشت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B547C27-7494-4632-813B-7E944D519E37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52566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 final moavenat copy.tif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37" b="26376"/>
          <a:stretch>
            <a:fillRect/>
          </a:stretch>
        </p:blipFill>
        <p:spPr bwMode="auto">
          <a:xfrm>
            <a:off x="2362200" y="1524000"/>
            <a:ext cx="4999038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cs typeface="B Yagut" pitchFamily="2" charset="-78"/>
              </a:defRPr>
            </a:lvl1pPr>
            <a:lvl2pPr>
              <a:defRPr>
                <a:cs typeface="B Yagut" pitchFamily="2" charset="-78"/>
              </a:defRPr>
            </a:lvl2pPr>
            <a:lvl3pPr>
              <a:defRPr>
                <a:cs typeface="B Yagut" pitchFamily="2" charset="-78"/>
              </a:defRPr>
            </a:lvl3pPr>
            <a:lvl4pPr>
              <a:defRPr>
                <a:cs typeface="B Yagut" pitchFamily="2" charset="-78"/>
              </a:defRPr>
            </a:lvl4pPr>
            <a:lvl5pPr>
              <a:defRPr>
                <a:cs typeface="B Yagut" pitchFamily="2" charset="-78"/>
              </a:defRPr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effectLst/>
                <a:cs typeface="B Yagut" pitchFamily="2" charset="-78"/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9A681A-1B13-41B5-884C-C5D05421DE29}" type="datetime8">
              <a:rPr lang="fa-IR"/>
              <a:pPr>
                <a:defRPr/>
              </a:pPr>
              <a:t>04 ژوئن 15</a:t>
            </a:fld>
            <a:endParaRPr lang="fa-I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ctr" rtl="1" fontAlgn="auto">
              <a:spcBef>
                <a:spcPts val="0"/>
              </a:spcBef>
              <a:spcAft>
                <a:spcPts val="0"/>
              </a:spcAft>
              <a:defRPr sz="1400" b="1">
                <a:latin typeface="+mn-lt"/>
                <a:cs typeface="B Yagut" pitchFamily="2" charset="-78"/>
              </a:defRPr>
            </a:lvl1pPr>
            <a:extLst/>
          </a:lstStyle>
          <a:p>
            <a:pPr>
              <a:defRPr/>
            </a:pPr>
            <a:r>
              <a:rPr lang="fa-IR"/>
              <a:t>معاونت بهداشت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A915E6-25D4-4478-83EA-8A1184D8A544}" type="slidenum">
              <a:rPr lang="fa-IR"/>
              <a:pPr>
                <a:defRPr/>
              </a:pPr>
              <a:t>‹#›</a:t>
            </a:fld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78772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31DFCD-FB77-4DE6-B2CC-6FF203495E49}" type="datetime8">
              <a:rPr lang="fa-IR"/>
              <a:pPr>
                <a:defRPr/>
              </a:pPr>
              <a:t>04 ژوئن 15</a:t>
            </a:fld>
            <a:endParaRPr lang="fa-I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/>
              <a:t>معاونت بهداشت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68ADEF-94E8-494B-BF1A-52E35ADF85C0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535664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E59C7B-E2AB-4541-BAEF-8BAB74F8E652}" type="datetime8">
              <a:rPr lang="fa-IR"/>
              <a:pPr>
                <a:defRPr/>
              </a:pPr>
              <a:t>04 ژوئن 15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/>
              <a:t>معاونت بهداشت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B0FEEC-C887-49A2-813C-0F3E191FE232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802107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40D4AA-27D4-41C4-BFB2-16A2F1B8E079}" type="datetime8">
              <a:rPr lang="fa-IR"/>
              <a:pPr>
                <a:defRPr/>
              </a:pPr>
              <a:t>04 ژوئن 15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/>
              <a:t>معاونت بهداشت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92FDB1-4CDB-401A-97FA-64FF19B31A97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559374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085E94A-5A99-4FEC-B3DB-79BC6CD116B4}" type="datetime8">
              <a:rPr lang="fa-IR"/>
              <a:pPr>
                <a:defRPr/>
              </a:pPr>
              <a:t>04 ژوئن 15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/>
              <a:t>معاونت بهداشت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A7DEBB-8618-437D-A91E-D0446D02177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187789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0FB47D-9166-4B36-BCF5-21BF2D92A47E}" type="datetime8">
              <a:rPr lang="fa-IR"/>
              <a:pPr>
                <a:defRPr/>
              </a:pPr>
              <a:t>04 ژوئن 15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/>
              <a:t>معاونت بهداشت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E16D21-36F9-4973-9841-CC8DF3F0ED66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65469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3E9E74-05A3-4366-A7D0-1E7D00D7C979}" type="datetime8">
              <a:rPr lang="fa-IR"/>
              <a:pPr>
                <a:defRPr/>
              </a:pPr>
              <a:t>04 ژوئن 15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/>
              <a:t>معاونت بهداشت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D23939-34E4-4D33-94D5-F50694E1FBFD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65009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6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2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CBFC792-2CB2-4E05-9C4E-006BCEE2C476}" type="datetime8">
              <a:rPr lang="fa-IR"/>
              <a:pPr>
                <a:defRPr/>
              </a:pPr>
              <a:t>04 ژوئن 15</a:t>
            </a:fld>
            <a:endParaRPr lang="fa-IR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 algn="r" rtl="1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/>
              <a:t>معاونت بهداشت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6A34DC4-E48F-490F-B258-50DFACCBB02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81953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logo final moavenat copy.tif"/>
          <p:cNvPicPr>
            <a:picLocks noChangeAspect="1"/>
          </p:cNvPicPr>
          <p:nvPr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444" b="24445"/>
          <a:stretch>
            <a:fillRect/>
          </a:stretch>
        </p:blipFill>
        <p:spPr bwMode="auto">
          <a:xfrm>
            <a:off x="2209800" y="1600200"/>
            <a:ext cx="4800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34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D5BEAAF-77F3-4B9E-83D4-7AFADA4381AE}" type="datetime8">
              <a:rPr lang="fa-IR"/>
              <a:pPr>
                <a:defRPr/>
              </a:pPr>
              <a:t>04 ژوئن 15</a:t>
            </a:fld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B Zar" pitchFamily="2" charset="-78"/>
              </a:defRPr>
            </a:lvl1pPr>
            <a:extLst/>
          </a:lstStyle>
          <a:p>
            <a:pPr>
              <a:defRPr/>
            </a:pPr>
            <a:fld id="{3B8F6583-93DF-424E-A836-9A068112C1F4}" type="slidenum">
              <a:rPr lang="fa-IR"/>
              <a:pPr>
                <a:defRPr/>
              </a:pPr>
              <a:t>‹#›</a:t>
            </a:fld>
            <a:endParaRPr lang="fa-IR"/>
          </a:p>
        </p:txBody>
      </p:sp>
      <p:pic>
        <p:nvPicPr>
          <p:cNvPr id="1037" name="Picture 15" descr="MOH logo.bmp"/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5943600"/>
            <a:ext cx="9874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sldNum="0" hdr="0" ftr="0" dt="0"/>
  <p:txStyles>
    <p:titleStyle>
      <a:lvl1pPr algn="r" rtl="1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latin typeface="+mj-lt"/>
          <a:ea typeface="+mj-ea"/>
          <a:cs typeface="B Yagut" pitchFamily="2" charset="-78"/>
        </a:defRPr>
      </a:lvl1pPr>
      <a:lvl2pPr algn="r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2pPr>
      <a:lvl3pPr algn="r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3pPr>
      <a:lvl4pPr algn="r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4pPr>
      <a:lvl5pPr algn="r" rtl="1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5pPr>
      <a:lvl6pPr marL="457200" algn="r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6pPr>
      <a:lvl7pPr marL="914400" algn="r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7pPr>
      <a:lvl8pPr marL="1371600" algn="r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8pPr>
      <a:lvl9pPr marL="1828800" algn="r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cs typeface="B Yagut" pitchFamily="2" charset="-78"/>
        </a:defRPr>
      </a:lvl9pPr>
      <a:extLst/>
    </p:titleStyle>
    <p:bodyStyle>
      <a:lvl1pPr marL="365125" indent="-255588" algn="r" rtl="1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B Yagut" pitchFamily="2" charset="-78"/>
        </a:defRPr>
      </a:lvl1pPr>
      <a:lvl2pPr marL="620713" indent="-228600" algn="r" rtl="1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B Yagut" pitchFamily="2" charset="-78"/>
        </a:defRPr>
      </a:lvl2pPr>
      <a:lvl3pPr marL="858838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B Yagut" pitchFamily="2" charset="-78"/>
        </a:defRPr>
      </a:lvl3pPr>
      <a:lvl4pPr marL="1143000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B Yagut" pitchFamily="2" charset="-78"/>
        </a:defRPr>
      </a:lvl4pPr>
      <a:lvl5pPr marL="1371600" indent="-228600" algn="r" rtl="1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B Yagut" pitchFamily="2" charset="-78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mailto:Dr_m_ravari@yahoo.com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7824849"/>
              </p:ext>
            </p:extLst>
          </p:nvPr>
        </p:nvGraphicFramePr>
        <p:xfrm>
          <a:off x="683568" y="1844824"/>
          <a:ext cx="7772400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11560" y="2780928"/>
            <a:ext cx="7772400" cy="45719"/>
          </a:xfrm>
        </p:spPr>
        <p:txBody>
          <a:bodyPr/>
          <a:lstStyle/>
          <a:p>
            <a:r>
              <a:rPr lang="fa-IR" sz="3200" dirty="0">
                <a:cs typeface="B Nazanin" panose="00000400000000000000" pitchFamily="2" charset="-78"/>
              </a:rPr>
              <a:t>نقش </a:t>
            </a:r>
            <a:r>
              <a:rPr lang="fa-IR" sz="3200" dirty="0" smtClean="0">
                <a:cs typeface="B Nazanin" panose="00000400000000000000" pitchFamily="2" charset="-78"/>
              </a:rPr>
              <a:t>همسر </a:t>
            </a:r>
            <a:r>
              <a:rPr lang="fa-IR" sz="3200" dirty="0" err="1" smtClean="0">
                <a:cs typeface="B Nazanin" panose="00000400000000000000" pitchFamily="2" charset="-78"/>
              </a:rPr>
              <a:t>درامر</a:t>
            </a:r>
            <a:r>
              <a:rPr lang="fa-IR" sz="3200" dirty="0" smtClean="0">
                <a:cs typeface="B Nazanin" panose="00000400000000000000" pitchFamily="2" charset="-78"/>
              </a:rPr>
              <a:t> </a:t>
            </a:r>
            <a:r>
              <a:rPr lang="fa-IR" sz="3200" dirty="0" err="1" smtClean="0">
                <a:cs typeface="B Nazanin" panose="00000400000000000000" pitchFamily="2" charset="-78"/>
              </a:rPr>
              <a:t>شيردهي</a:t>
            </a:r>
            <a:endParaRPr lang="en-US" sz="3200" dirty="0" smtClean="0">
              <a:cs typeface="B Nazanin" panose="00000400000000000000" pitchFamily="2" charset="-78"/>
            </a:endParaRPr>
          </a:p>
          <a:p>
            <a:r>
              <a:rPr lang="fa-IR" sz="2800" dirty="0" smtClean="0">
                <a:cs typeface="B Nazanin" panose="00000400000000000000" pitchFamily="2" charset="-78"/>
              </a:rPr>
              <a:t>دکتر محمود </a:t>
            </a:r>
            <a:r>
              <a:rPr lang="fa-IR" sz="2800" dirty="0" err="1" smtClean="0">
                <a:cs typeface="B Nazanin" panose="00000400000000000000" pitchFamily="2" charset="-78"/>
              </a:rPr>
              <a:t>راوریِ</a:t>
            </a:r>
            <a:endParaRPr lang="en-US" sz="2800" dirty="0" smtClean="0">
              <a:cs typeface="B Nazanin" panose="00000400000000000000" pitchFamily="2" charset="-78"/>
            </a:endParaRPr>
          </a:p>
          <a:p>
            <a:r>
              <a:rPr lang="fa-IR" sz="2800" dirty="0" smtClean="0">
                <a:cs typeface="B Nazanin" panose="00000400000000000000" pitchFamily="2" charset="-78"/>
              </a:rPr>
              <a:t> </a:t>
            </a:r>
            <a:r>
              <a:rPr lang="en-US" sz="2400" dirty="0" smtClean="0">
                <a:cs typeface="B Nazanin" panose="00000400000000000000" pitchFamily="2" charset="-78"/>
                <a:hlinkClick r:id="rId7"/>
              </a:rPr>
              <a:t>Dr_m_ravari@yahoo.com</a:t>
            </a:r>
            <a:endParaRPr lang="en-US" sz="2400" dirty="0" smtClean="0">
              <a:cs typeface="B Nazanin" panose="00000400000000000000" pitchFamily="2" charset="-78"/>
            </a:endParaRPr>
          </a:p>
          <a:p>
            <a:r>
              <a:rPr lang="en-US" sz="2800" dirty="0">
                <a:cs typeface="B Nazanin" panose="00000400000000000000" pitchFamily="2" charset="-78"/>
              </a:rPr>
              <a:t>94/03/17</a:t>
            </a:r>
            <a:endParaRPr 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1984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Dr Ravari\Pictures\Picture1ر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158"/>
          <a:stretch/>
        </p:blipFill>
        <p:spPr bwMode="auto">
          <a:xfrm>
            <a:off x="1763688" y="1387806"/>
            <a:ext cx="6881813" cy="528155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518231742"/>
              </p:ext>
            </p:extLst>
          </p:nvPr>
        </p:nvGraphicFramePr>
        <p:xfrm>
          <a:off x="707588" y="332656"/>
          <a:ext cx="7947720" cy="920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0908" y="1981200"/>
            <a:ext cx="1752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dirty="0" smtClean="0">
                <a:cs typeface="B Nazanin" panose="00000400000000000000" pitchFamily="2" charset="-78"/>
              </a:rPr>
              <a:t>A</a:t>
            </a:r>
          </a:p>
          <a:p>
            <a:r>
              <a:rPr lang="en-US" dirty="0" smtClean="0">
                <a:cs typeface="B Nazanin" panose="00000400000000000000" pitchFamily="2" charset="-78"/>
              </a:rPr>
              <a:t>B</a:t>
            </a:r>
            <a:r>
              <a:rPr lang="fa-IR" dirty="0" smtClean="0">
                <a:cs typeface="B Nazanin" panose="00000400000000000000" pitchFamily="2" charset="-78"/>
              </a:rPr>
              <a:t>irth:</a:t>
            </a:r>
            <a:r>
              <a:rPr lang="en-US" dirty="0" smtClean="0">
                <a:cs typeface="B Nazanin" panose="00000400000000000000" pitchFamily="2" charset="-78"/>
              </a:rPr>
              <a:t>2900</a:t>
            </a:r>
            <a:r>
              <a:rPr lang="fa-IR" dirty="0" smtClean="0">
                <a:cs typeface="B Nazanin" panose="00000400000000000000" pitchFamily="2" charset="-78"/>
              </a:rPr>
              <a:t> gr</a:t>
            </a:r>
          </a:p>
          <a:p>
            <a:r>
              <a:rPr lang="en-US" dirty="0" smtClean="0">
                <a:cs typeface="B Nazanin" panose="00000400000000000000" pitchFamily="2" charset="-78"/>
              </a:rPr>
              <a:t>A</a:t>
            </a:r>
            <a:r>
              <a:rPr lang="fa-IR" dirty="0" smtClean="0">
                <a:cs typeface="B Nazanin" panose="00000400000000000000" pitchFamily="2" charset="-78"/>
              </a:rPr>
              <a:t>ge </a:t>
            </a:r>
            <a:r>
              <a:rPr lang="en-US" dirty="0" smtClean="0">
                <a:cs typeface="B Nazanin" panose="00000400000000000000" pitchFamily="2" charset="-78"/>
              </a:rPr>
              <a:t>14 :2900</a:t>
            </a:r>
          </a:p>
          <a:p>
            <a:r>
              <a:rPr lang="en-US" dirty="0" smtClean="0">
                <a:cs typeface="B Nazanin" panose="00000400000000000000" pitchFamily="2" charset="-78"/>
              </a:rPr>
              <a:t>Age  6mo : 8100 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7108" y="3733800"/>
            <a:ext cx="1752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B Nazanin" panose="00000400000000000000" pitchFamily="2" charset="-78"/>
              </a:rPr>
              <a:t>B </a:t>
            </a:r>
            <a:endParaRPr lang="fa-IR" dirty="0" smtClean="0">
              <a:cs typeface="B Nazanin" panose="00000400000000000000" pitchFamily="2" charset="-78"/>
            </a:endParaRPr>
          </a:p>
          <a:p>
            <a:r>
              <a:rPr lang="en-US" dirty="0" smtClean="0">
                <a:cs typeface="B Nazanin" panose="00000400000000000000" pitchFamily="2" charset="-78"/>
              </a:rPr>
              <a:t>B</a:t>
            </a:r>
            <a:r>
              <a:rPr lang="fa-IR" dirty="0" smtClean="0">
                <a:cs typeface="B Nazanin" panose="00000400000000000000" pitchFamily="2" charset="-78"/>
              </a:rPr>
              <a:t>irth:</a:t>
            </a:r>
            <a:r>
              <a:rPr lang="en-US" dirty="0" smtClean="0">
                <a:cs typeface="B Nazanin" panose="00000400000000000000" pitchFamily="2" charset="-78"/>
              </a:rPr>
              <a:t>2700</a:t>
            </a:r>
            <a:r>
              <a:rPr lang="fa-IR" dirty="0" smtClean="0">
                <a:cs typeface="B Nazanin" panose="00000400000000000000" pitchFamily="2" charset="-78"/>
              </a:rPr>
              <a:t> gr</a:t>
            </a:r>
          </a:p>
          <a:p>
            <a:r>
              <a:rPr lang="en-US" dirty="0" smtClean="0">
                <a:cs typeface="B Nazanin" panose="00000400000000000000" pitchFamily="2" charset="-78"/>
              </a:rPr>
              <a:t>A</a:t>
            </a:r>
            <a:r>
              <a:rPr lang="fa-IR" dirty="0" smtClean="0">
                <a:cs typeface="B Nazanin" panose="00000400000000000000" pitchFamily="2" charset="-78"/>
              </a:rPr>
              <a:t>ge </a:t>
            </a:r>
            <a:r>
              <a:rPr lang="en-US" dirty="0" smtClean="0">
                <a:cs typeface="B Nazanin" panose="00000400000000000000" pitchFamily="2" charset="-78"/>
              </a:rPr>
              <a:t>14 :2900</a:t>
            </a:r>
          </a:p>
          <a:p>
            <a:r>
              <a:rPr lang="en-US" dirty="0" smtClean="0">
                <a:cs typeface="B Nazanin" panose="00000400000000000000" pitchFamily="2" charset="-78"/>
              </a:rPr>
              <a:t>Age  6mo :8300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348084" y="2273858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   </a:t>
            </a:r>
            <a:r>
              <a:rPr lang="fa-IR" sz="28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تغذيه</a:t>
            </a:r>
            <a:r>
              <a:rPr lang="fa-IR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 انحصاری با شیرمادر با حمایت زیاد پدر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7948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700808"/>
            <a:ext cx="7632848" cy="4168409"/>
          </a:xfrm>
        </p:spPr>
        <p:txBody>
          <a:bodyPr>
            <a:normAutofit/>
          </a:bodyPr>
          <a:lstStyle/>
          <a:p>
            <a:r>
              <a:rPr lang="fa-IR" sz="2800" dirty="0" smtClean="0">
                <a:cs typeface="B Nazanin" panose="00000400000000000000" pitchFamily="2" charset="-78"/>
              </a:rPr>
              <a:t> در برخي جوامع پدران نقش مهمي در تصميم گيري همه جنبه هاي زندگي زنان دارند. 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نقش مردان نه تنها در مساله بهداشت </a:t>
            </a:r>
            <a:r>
              <a:rPr lang="fa-IR" sz="2800" dirty="0" err="1" smtClean="0">
                <a:cs typeface="B Nazanin" panose="00000400000000000000" pitchFamily="2" charset="-78"/>
              </a:rPr>
              <a:t>باروري</a:t>
            </a:r>
            <a:r>
              <a:rPr lang="fa-IR" sz="2800" dirty="0" smtClean="0">
                <a:cs typeface="B Nazanin" panose="00000400000000000000" pitchFamily="2" charset="-78"/>
              </a:rPr>
              <a:t> ،بلکه </a:t>
            </a:r>
            <a:r>
              <a:rPr lang="fa-IR" sz="2800" b="1" u="sng" dirty="0" smtClean="0">
                <a:cs typeface="B Nazanin" panose="00000400000000000000" pitchFamily="2" charset="-78"/>
              </a:rPr>
              <a:t>شيردهي مادران هم متأثر از نقش آنهاست</a:t>
            </a:r>
            <a:r>
              <a:rPr lang="fa-IR" sz="2800" dirty="0" smtClean="0">
                <a:cs typeface="B Nazanin" panose="00000400000000000000" pitchFamily="2" charset="-78"/>
              </a:rPr>
              <a:t>. </a:t>
            </a:r>
          </a:p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مطالعات نشان مي دهد</a:t>
            </a:r>
            <a:r>
              <a:rPr lang="fa-IR" sz="2800" b="1" dirty="0" smtClean="0"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cs typeface="B Nazanin" panose="00000400000000000000" pitchFamily="2" charset="-78"/>
              </a:rPr>
              <a:t>زناني که همسرشان آنها را در دوران شيردهي مورد </a:t>
            </a:r>
            <a:r>
              <a:rPr lang="fa-IR" sz="2800" b="1" dirty="0" smtClean="0">
                <a:cs typeface="B Nazanin" panose="00000400000000000000" pitchFamily="2" charset="-78"/>
              </a:rPr>
              <a:t>حمايت </a:t>
            </a:r>
            <a:r>
              <a:rPr lang="fa-IR" sz="2800" dirty="0" smtClean="0">
                <a:cs typeface="B Nazanin" panose="00000400000000000000" pitchFamily="2" charset="-78"/>
              </a:rPr>
              <a:t>قرار مي دهند مدت طولاني تري به فرزند خود شير مي دهند و </a:t>
            </a:r>
            <a:r>
              <a:rPr lang="fa-IR" sz="2800" b="1" u="sng" dirty="0" smtClean="0">
                <a:cs typeface="B Nazanin" panose="00000400000000000000" pitchFamily="2" charset="-78"/>
              </a:rPr>
              <a:t>احساس امنيت و آرامش خاطر بيشتري </a:t>
            </a:r>
            <a:r>
              <a:rPr lang="fa-IR" sz="2800" dirty="0" smtClean="0">
                <a:cs typeface="B Nazanin" panose="00000400000000000000" pitchFamily="2" charset="-78"/>
              </a:rPr>
              <a:t>را تجربه مي كنند</a:t>
            </a:r>
            <a:endParaRPr lang="en-US" sz="2800" dirty="0">
              <a:cs typeface="B Nazanin" panose="00000400000000000000" pitchFamily="2" charset="-78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85371818"/>
              </p:ext>
            </p:extLst>
          </p:nvPr>
        </p:nvGraphicFramePr>
        <p:xfrm>
          <a:off x="457200" y="152400"/>
          <a:ext cx="8229600" cy="12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484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43472509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340768"/>
            <a:ext cx="7920880" cy="416840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 </a:t>
            </a:r>
            <a:r>
              <a:rPr lang="fa-IR" sz="3200" dirty="0" err="1" smtClean="0">
                <a:cs typeface="B Nazanin" panose="00000400000000000000" pitchFamily="2" charset="-78"/>
              </a:rPr>
              <a:t>تحصيلات</a:t>
            </a:r>
            <a:r>
              <a:rPr lang="fa-IR" sz="3200" dirty="0" smtClean="0">
                <a:cs typeface="B Nazanin" panose="00000400000000000000" pitchFamily="2" charset="-78"/>
              </a:rPr>
              <a:t>،  رسانه </a:t>
            </a:r>
            <a:r>
              <a:rPr lang="fa-IR" sz="3200" dirty="0" err="1">
                <a:cs typeface="B Nazanin" panose="00000400000000000000" pitchFamily="2" charset="-78"/>
              </a:rPr>
              <a:t>هاي</a:t>
            </a:r>
            <a:r>
              <a:rPr lang="fa-IR" sz="3200" dirty="0">
                <a:cs typeface="B Nazanin" panose="00000400000000000000" pitchFamily="2" charset="-78"/>
              </a:rPr>
              <a:t> </a:t>
            </a:r>
            <a:r>
              <a:rPr lang="fa-IR" sz="3200" dirty="0" smtClean="0">
                <a:cs typeface="B Nazanin" panose="00000400000000000000" pitchFamily="2" charset="-78"/>
              </a:rPr>
              <a:t>ارتباط </a:t>
            </a:r>
            <a:r>
              <a:rPr lang="fa-IR" sz="3200" dirty="0" err="1" smtClean="0">
                <a:cs typeface="B Nazanin" panose="00000400000000000000" pitchFamily="2" charset="-78"/>
              </a:rPr>
              <a:t>جمعي</a:t>
            </a:r>
            <a:r>
              <a:rPr lang="fa-IR" sz="3200" dirty="0" smtClean="0">
                <a:cs typeface="B Nazanin" panose="00000400000000000000" pitchFamily="2" charset="-78"/>
              </a:rPr>
              <a:t>، ارتباطات </a:t>
            </a:r>
            <a:r>
              <a:rPr lang="fa-IR" sz="3200" dirty="0">
                <a:cs typeface="B Nazanin" panose="00000400000000000000" pitchFamily="2" charset="-78"/>
              </a:rPr>
              <a:t>بهتر </a:t>
            </a:r>
            <a:r>
              <a:rPr lang="fa-IR" sz="3200" dirty="0" err="1" smtClean="0">
                <a:cs typeface="B Nazanin" panose="00000400000000000000" pitchFamily="2" charset="-78"/>
              </a:rPr>
              <a:t>والدين</a:t>
            </a:r>
            <a:endParaRPr lang="en-US" sz="3200" dirty="0" smtClean="0">
              <a:cs typeface="B Nazanin" panose="00000400000000000000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از </a:t>
            </a:r>
            <a:r>
              <a:rPr lang="fa-IR" sz="3200" dirty="0" err="1" smtClean="0">
                <a:cs typeface="B Nazanin" panose="00000400000000000000" pitchFamily="2" charset="-78"/>
              </a:rPr>
              <a:t>نظرپدران</a:t>
            </a:r>
            <a:r>
              <a:rPr lang="fa-IR" sz="3200" dirty="0" smtClean="0">
                <a:cs typeface="B Nazanin" panose="00000400000000000000" pitchFamily="2" charset="-78"/>
              </a:rPr>
              <a:t> ، شيردهي عملي كاملاً مادرانه، طبيعي و بسيار ارزشمند است. </a:t>
            </a:r>
          </a:p>
          <a:p>
            <a:pPr>
              <a:lnSpc>
                <a:spcPct val="150000"/>
              </a:lnSpc>
            </a:pPr>
            <a:r>
              <a:rPr lang="fa-IR" sz="3200" dirty="0" err="1" smtClean="0">
                <a:cs typeface="B Nazanin" panose="00000400000000000000" pitchFamily="2" charset="-78"/>
              </a:rPr>
              <a:t>واكنش</a:t>
            </a:r>
            <a:r>
              <a:rPr lang="fa-IR" sz="3200" dirty="0" smtClean="0">
                <a:cs typeface="B Nazanin" panose="00000400000000000000" pitchFamily="2" charset="-78"/>
              </a:rPr>
              <a:t> پدران با </a:t>
            </a:r>
            <a:r>
              <a:rPr lang="fa-IR" sz="3200" b="1" dirty="0" err="1" smtClean="0">
                <a:cs typeface="B Nazanin" panose="00000400000000000000" pitchFamily="2" charset="-78"/>
              </a:rPr>
              <a:t>ديدن</a:t>
            </a:r>
            <a:r>
              <a:rPr lang="fa-IR" sz="3200" b="1" dirty="0" smtClean="0">
                <a:cs typeface="B Nazanin" panose="00000400000000000000" pitchFamily="2" charset="-78"/>
              </a:rPr>
              <a:t> همسرشان در </a:t>
            </a:r>
            <a:r>
              <a:rPr lang="fa-IR" sz="3200" b="1" dirty="0">
                <a:cs typeface="B Nazanin" panose="00000400000000000000" pitchFamily="2" charset="-78"/>
              </a:rPr>
              <a:t>حال </a:t>
            </a:r>
            <a:r>
              <a:rPr lang="fa-IR" sz="3200" b="1" dirty="0" err="1">
                <a:cs typeface="B Nazanin" panose="00000400000000000000" pitchFamily="2" charset="-78"/>
              </a:rPr>
              <a:t>شيردهي</a:t>
            </a:r>
            <a:r>
              <a:rPr lang="fa-IR" sz="3200" b="1" dirty="0">
                <a:cs typeface="B Nazanin" panose="00000400000000000000" pitchFamily="2" charset="-78"/>
              </a:rPr>
              <a:t> </a:t>
            </a:r>
            <a:r>
              <a:rPr lang="fa-IR" sz="3200" dirty="0" smtClean="0">
                <a:cs typeface="B Nazanin" panose="00000400000000000000" pitchFamily="2" charset="-78"/>
              </a:rPr>
              <a:t>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fa-IR" sz="2800" dirty="0" err="1" smtClean="0">
                <a:cs typeface="B Nazanin" panose="00000400000000000000" pitchFamily="2" charset="-78"/>
              </a:rPr>
              <a:t>برخي</a:t>
            </a:r>
            <a:r>
              <a:rPr lang="fa-IR" sz="2800" dirty="0" smtClean="0">
                <a:cs typeface="B Nazanin" panose="00000400000000000000" pitchFamily="2" charset="-78"/>
              </a:rPr>
              <a:t> به وجد مي آيند و پر از غرور و هيجان مي شوند </a:t>
            </a:r>
          </a:p>
          <a:p>
            <a:pPr lvl="1" algn="r" rtl="1">
              <a:lnSpc>
                <a:spcPct val="150000"/>
              </a:lnSpc>
              <a:buFont typeface="Arial" pitchFamily="34" charset="0"/>
              <a:buChar char="•"/>
            </a:pPr>
            <a:r>
              <a:rPr lang="fa-IR" sz="2800" dirty="0" err="1" smtClean="0">
                <a:cs typeface="B Nazanin" panose="00000400000000000000" pitchFamily="2" charset="-78"/>
              </a:rPr>
              <a:t>برخي</a:t>
            </a:r>
            <a:r>
              <a:rPr lang="fa-IR" sz="2800" dirty="0" smtClean="0">
                <a:cs typeface="B Nazanin" panose="00000400000000000000" pitchFamily="2" charset="-78"/>
              </a:rPr>
              <a:t> احساس ناراحتي، دلسردي و </a:t>
            </a:r>
            <a:r>
              <a:rPr lang="fa-IR" sz="2800" dirty="0" err="1" smtClean="0">
                <a:cs typeface="B Nazanin" panose="00000400000000000000" pitchFamily="2" charset="-78"/>
              </a:rPr>
              <a:t>حتي</a:t>
            </a:r>
            <a:r>
              <a:rPr lang="fa-IR" sz="2800" dirty="0" smtClean="0">
                <a:cs typeface="B Nazanin" panose="00000400000000000000" pitchFamily="2" charset="-78"/>
              </a:rPr>
              <a:t> حسادت</a:t>
            </a:r>
            <a:endParaRPr 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5161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168409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fa-IR" sz="3200" b="1" dirty="0" smtClean="0">
                <a:cs typeface="B Nazanin" panose="00000400000000000000" pitchFamily="2" charset="-78"/>
              </a:rPr>
              <a:t>عدم تشویق به استفاده از شيشه شير و شيرخشک و پستانک</a:t>
            </a:r>
          </a:p>
          <a:p>
            <a:pPr lvl="1"/>
            <a:r>
              <a:rPr lang="fa-IR" sz="2800" dirty="0" smtClean="0">
                <a:cs typeface="B Nazanin" panose="00000400000000000000" pitchFamily="2" charset="-78"/>
              </a:rPr>
              <a:t>اختلال در نحوه مکیدن صحیح پستان، امتناع از پستان</a:t>
            </a:r>
          </a:p>
          <a:p>
            <a:pPr lvl="1" algn="r" rtl="1"/>
            <a:r>
              <a:rPr lang="fa-IR" sz="2800" dirty="0" smtClean="0">
                <a:cs typeface="B Nazanin" panose="00000400000000000000" pitchFamily="2" charset="-78"/>
              </a:rPr>
              <a:t>مشکلات </a:t>
            </a:r>
            <a:r>
              <a:rPr lang="fa-IR" sz="2800" smtClean="0">
                <a:cs typeface="B Nazanin" panose="00000400000000000000" pitchFamily="2" charset="-78"/>
              </a:rPr>
              <a:t>نوک پستان و.. </a:t>
            </a:r>
            <a:endParaRPr lang="fa-IR" sz="2800" dirty="0" smtClean="0">
              <a:cs typeface="B Nazanin" panose="00000400000000000000" pitchFamily="2" charset="-78"/>
            </a:endParaRPr>
          </a:p>
          <a:p>
            <a:pPr lvl="1" algn="r" rtl="1"/>
            <a:r>
              <a:rPr lang="fa-IR" sz="2800" dirty="0" smtClean="0">
                <a:cs typeface="B Nazanin" panose="00000400000000000000" pitchFamily="2" charset="-78"/>
              </a:rPr>
              <a:t>افزایش خطر بروز آلرژی، آلودگی های میکروبی وقارچی</a:t>
            </a:r>
          </a:p>
          <a:p>
            <a:pPr lvl="1" algn="r" rtl="1"/>
            <a:r>
              <a:rPr lang="fa-IR" sz="2800" dirty="0" smtClean="0">
                <a:cs typeface="B Nazanin" panose="00000400000000000000" pitchFamily="2" charset="-78"/>
              </a:rPr>
              <a:t>کاهش تولید شيرمادر و بتدریج قطع شیرمادر و...</a:t>
            </a:r>
          </a:p>
          <a:p>
            <a:pPr lvl="1" algn="r" rtl="1"/>
            <a:endParaRPr lang="fa-IR" sz="2800" dirty="0" smtClean="0">
              <a:cs typeface="B Nazanin" panose="00000400000000000000" pitchFamily="2" charset="-78"/>
            </a:endParaRPr>
          </a:p>
          <a:p>
            <a:pPr lvl="1">
              <a:buFont typeface="Wingdings" pitchFamily="2" charset="2"/>
              <a:buChar char="v"/>
            </a:pPr>
            <a:r>
              <a:rPr lang="fa-IR" sz="2800" dirty="0" smtClean="0">
                <a:cs typeface="B Nazanin" panose="00000400000000000000" pitchFamily="2" charset="-78"/>
              </a:rPr>
              <a:t>	به مادر بايد آموخت که </a:t>
            </a:r>
            <a:r>
              <a:rPr lang="fa-IR" sz="2800" b="1" u="sng" dirty="0" smtClean="0">
                <a:cs typeface="B Nazanin" panose="00000400000000000000" pitchFamily="2" charset="-78"/>
              </a:rPr>
              <a:t>هيچ عاملي در زياد شدن شير او به اندازه مرتب به پستان گذاشتن شيرخوار و مکيدن موثر و مکرر پستان او اثر ندارد ...</a:t>
            </a:r>
            <a:r>
              <a:rPr lang="fa-IR" sz="2800" dirty="0" smtClean="0">
                <a:cs typeface="B Nazanin" panose="00000400000000000000" pitchFamily="2" charset="-78"/>
              </a:rPr>
              <a:t>					</a:t>
            </a:r>
            <a:endParaRPr lang="en-US" sz="2800" dirty="0">
              <a:cs typeface="B Nazanin" panose="00000400000000000000" pitchFamily="2" charset="-7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57200" y="404664"/>
            <a:ext cx="8229600" cy="1142760"/>
            <a:chOff x="0" y="119"/>
            <a:chExt cx="8229600" cy="1142760"/>
          </a:xfrm>
        </p:grpSpPr>
        <p:sp>
          <p:nvSpPr>
            <p:cNvPr id="6" name="Rounded Rectangle 5"/>
            <p:cNvSpPr/>
            <p:nvPr/>
          </p:nvSpPr>
          <p:spPr>
            <a:xfrm>
              <a:off x="0" y="119"/>
              <a:ext cx="8229600" cy="1142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55785" y="55904"/>
              <a:ext cx="8118030" cy="10311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7160" tIns="137160" rIns="137160" bIns="137160" numCol="1" spcCol="1270" anchor="ctr" anchorCtr="0">
              <a:noAutofit/>
            </a:bodyPr>
            <a:lstStyle/>
            <a:p>
              <a:pPr lvl="0" algn="ctr" defTabSz="1600200" rtl="1">
                <a:lnSpc>
                  <a:spcPct val="90000"/>
                </a:lnSpc>
                <a:spcAft>
                  <a:spcPct val="35000"/>
                </a:spcAft>
              </a:pPr>
              <a:r>
                <a:rPr lang="fa-IR" sz="3600" b="1" kern="1200" dirty="0" err="1" smtClean="0">
                  <a:cs typeface="B Nazanin" panose="00000400000000000000" pitchFamily="2" charset="-78"/>
                </a:rPr>
                <a:t>وظايف</a:t>
              </a:r>
              <a:r>
                <a:rPr lang="fa-IR" sz="3600" b="1" kern="1200" dirty="0" smtClean="0">
                  <a:cs typeface="B Nazanin" panose="00000400000000000000" pitchFamily="2" charset="-78"/>
                </a:rPr>
                <a:t> </a:t>
              </a:r>
              <a:r>
                <a:rPr lang="fa-IR" sz="3600" b="1" dirty="0" smtClean="0">
                  <a:cs typeface="B Nazanin" panose="00000400000000000000" pitchFamily="2" charset="-78"/>
                </a:rPr>
                <a:t>پدران</a:t>
              </a:r>
              <a:r>
                <a:rPr lang="fa-IR" sz="3600" b="1" kern="1200" dirty="0" smtClean="0">
                  <a:cs typeface="B Nazanin" panose="00000400000000000000" pitchFamily="2" charset="-78"/>
                </a:rPr>
                <a:t/>
              </a:r>
              <a:br>
                <a:rPr lang="fa-IR" sz="3600" b="1" kern="1200" dirty="0" smtClean="0">
                  <a:cs typeface="B Nazanin" panose="00000400000000000000" pitchFamily="2" charset="-78"/>
                </a:rPr>
              </a:br>
              <a:r>
                <a:rPr lang="fa-IR" sz="3600" b="1" kern="1200" dirty="0" smtClean="0">
                  <a:cs typeface="B Nazanin" panose="00000400000000000000" pitchFamily="2" charset="-78"/>
                </a:rPr>
                <a:t>در رابطه با </a:t>
              </a:r>
              <a:r>
                <a:rPr lang="fa-IR" sz="3600" b="1" kern="1200" dirty="0" err="1" smtClean="0">
                  <a:cs typeface="B Nazanin" panose="00000400000000000000" pitchFamily="2" charset="-78"/>
                </a:rPr>
                <a:t>شيردهي</a:t>
              </a:r>
              <a:r>
                <a:rPr lang="fa-IR" sz="3600" b="1" kern="1200" dirty="0" smtClean="0">
                  <a:cs typeface="B Nazanin" panose="00000400000000000000" pitchFamily="2" charset="-78"/>
                </a:rPr>
                <a:t> همسرانشان</a:t>
              </a:r>
              <a:endParaRPr lang="en-US" sz="3600" kern="1200" dirty="0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746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13573242"/>
              </p:ext>
            </p:extLst>
          </p:nvPr>
        </p:nvGraphicFramePr>
        <p:xfrm>
          <a:off x="381000" y="152400"/>
          <a:ext cx="8229600" cy="12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224" y="1484784"/>
            <a:ext cx="7859216" cy="4525962"/>
          </a:xfrm>
        </p:spPr>
        <p:txBody>
          <a:bodyPr>
            <a:noAutofit/>
          </a:bodyPr>
          <a:lstStyle/>
          <a:p>
            <a:pPr algn="r" rtl="1"/>
            <a:r>
              <a:rPr lang="fa-IR" sz="2800" dirty="0" smtClean="0">
                <a:cs typeface="B Nazanin" panose="00000400000000000000" pitchFamily="2" charset="-78"/>
              </a:rPr>
              <a:t>صحبت در مورد فرزند و وظايف پدر در دوران </a:t>
            </a:r>
            <a:r>
              <a:rPr lang="fa-IR" sz="2800" dirty="0" err="1" smtClean="0">
                <a:cs typeface="B Nazanin" panose="00000400000000000000" pitchFamily="2" charset="-78"/>
              </a:rPr>
              <a:t>بارداري</a:t>
            </a:r>
            <a:r>
              <a:rPr lang="fa-IR" sz="2800" dirty="0" smtClean="0">
                <a:cs typeface="B Nazanin" panose="00000400000000000000" pitchFamily="2" charset="-78"/>
              </a:rPr>
              <a:t> </a:t>
            </a:r>
            <a:endParaRPr lang="en-US" sz="2800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2800" b="1" u="sng" dirty="0" err="1" smtClean="0">
                <a:cs typeface="B Nazanin" panose="00000400000000000000" pitchFamily="2" charset="-78"/>
              </a:rPr>
              <a:t>شركت</a:t>
            </a:r>
            <a:r>
              <a:rPr lang="fa-IR" sz="2800" b="1" u="sng" dirty="0" smtClean="0">
                <a:cs typeface="B Nazanin" panose="00000400000000000000" pitchFamily="2" charset="-78"/>
              </a:rPr>
              <a:t> مردان همراه خانمها در كلا سهاي مشاوره وآموزش </a:t>
            </a:r>
            <a:r>
              <a:rPr lang="fa-IR" sz="2800" b="1" u="sng" dirty="0" err="1" smtClean="0">
                <a:cs typeface="B Nazanin" panose="00000400000000000000" pitchFamily="2" charset="-78"/>
              </a:rPr>
              <a:t>شيردهي</a:t>
            </a:r>
            <a:r>
              <a:rPr lang="fa-IR" sz="2800" b="1" u="sng" dirty="0" smtClean="0">
                <a:cs typeface="B Nazanin" panose="00000400000000000000" pitchFamily="2" charset="-78"/>
              </a:rPr>
              <a:t> </a:t>
            </a:r>
            <a:endParaRPr lang="en-US" sz="2800" b="1" u="sng" dirty="0" smtClean="0">
              <a:cs typeface="B Nazanin" panose="00000400000000000000" pitchFamily="2" charset="-78"/>
            </a:endParaRPr>
          </a:p>
          <a:p>
            <a:pPr marL="365125" lvl="1" indent="-255588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fa-IR" sz="2800" dirty="0" err="1" smtClean="0">
                <a:cs typeface="B Nazanin" panose="00000400000000000000" pitchFamily="2" charset="-78"/>
              </a:rPr>
              <a:t>آگاهي</a:t>
            </a:r>
            <a:r>
              <a:rPr lang="fa-IR" sz="2800" dirty="0" smtClean="0">
                <a:cs typeface="B Nazanin" panose="00000400000000000000" pitchFamily="2" charset="-78"/>
              </a:rPr>
              <a:t> يافتن از اهميت تغذيه با شيرمادر و نقش آن در سلامت </a:t>
            </a:r>
            <a:r>
              <a:rPr lang="fa-IR" sz="2800" dirty="0" err="1" smtClean="0">
                <a:cs typeface="B Nazanin" panose="00000400000000000000" pitchFamily="2" charset="-78"/>
              </a:rPr>
              <a:t>كودك</a:t>
            </a:r>
            <a:endParaRPr lang="fa-IR" sz="2800" dirty="0" smtClean="0">
              <a:cs typeface="B Nazanin" panose="00000400000000000000" pitchFamily="2" charset="-78"/>
            </a:endParaRPr>
          </a:p>
          <a:p>
            <a:pPr marL="365125" lvl="1" indent="-255588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fa-IR" sz="2800" dirty="0" smtClean="0">
                <a:cs typeface="B Nazanin" panose="00000400000000000000" pitchFamily="2" charset="-78"/>
              </a:rPr>
              <a:t>دخالت همسر </a:t>
            </a:r>
            <a:r>
              <a:rPr lang="fa-IR" sz="2800" dirty="0">
                <a:cs typeface="B Nazanin" panose="00000400000000000000" pitchFamily="2" charset="-78"/>
              </a:rPr>
              <a:t>را در هنگام </a:t>
            </a:r>
            <a:r>
              <a:rPr lang="fa-IR" sz="2800" dirty="0" err="1">
                <a:cs typeface="B Nazanin" panose="00000400000000000000" pitchFamily="2" charset="-78"/>
              </a:rPr>
              <a:t>شيردادن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cs typeface="B Nazanin" panose="00000400000000000000" pitchFamily="2" charset="-78"/>
              </a:rPr>
              <a:t>(اصلاح </a:t>
            </a:r>
            <a:r>
              <a:rPr lang="fa-IR" sz="2800" dirty="0" err="1" smtClean="0">
                <a:cs typeface="B Nazanin" panose="00000400000000000000" pitchFamily="2" charset="-78"/>
              </a:rPr>
              <a:t>وضعيت</a:t>
            </a:r>
            <a:r>
              <a:rPr lang="fa-IR" sz="2800" dirty="0" smtClean="0">
                <a:cs typeface="B Nazanin" panose="00000400000000000000" pitchFamily="2" charset="-78"/>
              </a:rPr>
              <a:t> نوزاد، </a:t>
            </a:r>
            <a:r>
              <a:rPr lang="fa-IR" sz="2800" dirty="0">
                <a:cs typeface="B Nazanin" panose="00000400000000000000" pitchFamily="2" charset="-78"/>
              </a:rPr>
              <a:t>ماساژ گردن و شانه </a:t>
            </a:r>
            <a:r>
              <a:rPr lang="fa-IR" sz="2800" dirty="0" err="1">
                <a:cs typeface="B Nazanin" panose="00000400000000000000" pitchFamily="2" charset="-78"/>
              </a:rPr>
              <a:t>هاي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cs typeface="B Nazanin" panose="00000400000000000000" pitchFamily="2" charset="-78"/>
              </a:rPr>
              <a:t>مادر در </a:t>
            </a:r>
            <a:r>
              <a:rPr lang="fa-IR" sz="2800" dirty="0" err="1">
                <a:cs typeface="B Nazanin" panose="00000400000000000000" pitchFamily="2" charset="-78"/>
              </a:rPr>
              <a:t>حين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fa-IR" sz="2800" dirty="0" err="1" smtClean="0">
                <a:cs typeface="B Nazanin" panose="00000400000000000000" pitchFamily="2" charset="-78"/>
              </a:rPr>
              <a:t>شيردادن</a:t>
            </a:r>
            <a:endParaRPr lang="fa-IR" sz="2800" dirty="0" smtClean="0">
              <a:cs typeface="B Nazanin" panose="00000400000000000000" pitchFamily="2" charset="-78"/>
            </a:endParaRPr>
          </a:p>
          <a:p>
            <a:pPr marL="365125" lvl="1" indent="-255588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fa-IR" sz="2800" dirty="0">
                <a:cs typeface="B Nazanin" panose="00000400000000000000" pitchFamily="2" charset="-78"/>
              </a:rPr>
              <a:t>عدم  </a:t>
            </a:r>
            <a:r>
              <a:rPr lang="fa-IR" sz="2800" dirty="0" err="1">
                <a:cs typeface="B Nazanin" panose="00000400000000000000" pitchFamily="2" charset="-78"/>
              </a:rPr>
              <a:t>شيردادن</a:t>
            </a:r>
            <a:r>
              <a:rPr lang="fa-IR" sz="2800" dirty="0">
                <a:cs typeface="B Nazanin" panose="00000400000000000000" pitchFamily="2" charset="-78"/>
              </a:rPr>
              <a:t> را به دور از چشم همسر به </a:t>
            </a:r>
            <a:r>
              <a:rPr lang="fa-IR" sz="2800" dirty="0" err="1">
                <a:cs typeface="B Nazanin" panose="00000400000000000000" pitchFamily="2" charset="-78"/>
              </a:rPr>
              <a:t>ويژه</a:t>
            </a:r>
            <a:r>
              <a:rPr lang="fa-IR" sz="2800" dirty="0">
                <a:cs typeface="B Nazanin" panose="00000400000000000000" pitchFamily="2" charset="-78"/>
              </a:rPr>
              <a:t> در هفته نخست بعد از </a:t>
            </a:r>
            <a:r>
              <a:rPr lang="fa-IR" sz="2800" dirty="0" err="1">
                <a:cs typeface="B Nazanin" panose="00000400000000000000" pitchFamily="2" charset="-78"/>
              </a:rPr>
              <a:t>زايمان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  <a:endParaRPr lang="fa-IR" sz="2800" dirty="0" smtClean="0">
              <a:cs typeface="B Nazanin" panose="00000400000000000000" pitchFamily="2" charset="-78"/>
            </a:endParaRPr>
          </a:p>
          <a:p>
            <a:pPr marL="365125" lvl="1" indent="-255588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fa-IR" sz="2800" dirty="0">
                <a:cs typeface="B Nazanin" panose="00000400000000000000" pitchFamily="2" charset="-78"/>
              </a:rPr>
              <a:t> طلب </a:t>
            </a:r>
            <a:r>
              <a:rPr lang="fa-IR" sz="2800" dirty="0" err="1">
                <a:cs typeface="B Nazanin" panose="00000400000000000000" pitchFamily="2" charset="-78"/>
              </a:rPr>
              <a:t>كمك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cs typeface="B Nazanin" panose="00000400000000000000" pitchFamily="2" charset="-78"/>
              </a:rPr>
              <a:t>از </a:t>
            </a:r>
            <a:r>
              <a:rPr lang="fa-IR" sz="2800" dirty="0">
                <a:cs typeface="B Nazanin" panose="00000400000000000000" pitchFamily="2" charset="-78"/>
              </a:rPr>
              <a:t>همسرش </a:t>
            </a:r>
            <a:r>
              <a:rPr lang="fa-IR" sz="2800" dirty="0" smtClean="0">
                <a:cs typeface="B Nazanin" panose="00000400000000000000" pitchFamily="2" charset="-78"/>
              </a:rPr>
              <a:t>در هنگام </a:t>
            </a:r>
            <a:r>
              <a:rPr lang="fa-IR" sz="2800" dirty="0" err="1" smtClean="0">
                <a:cs typeface="B Nazanin" panose="00000400000000000000" pitchFamily="2" charset="-78"/>
              </a:rPr>
              <a:t>نياز</a:t>
            </a:r>
            <a:endParaRPr lang="fa-IR" sz="2800" dirty="0" smtClean="0">
              <a:cs typeface="B Nazanin" panose="00000400000000000000" pitchFamily="2" charset="-78"/>
            </a:endParaRPr>
          </a:p>
          <a:p>
            <a:pPr lvl="1" algn="r" rtl="1"/>
            <a:endParaRPr lang="fa-IR" sz="2800" dirty="0" smtClean="0">
              <a:cs typeface="B Nazanin" panose="00000400000000000000" pitchFamily="2" charset="-78"/>
            </a:endParaRPr>
          </a:p>
          <a:p>
            <a:pPr lvl="1" algn="r" rtl="1"/>
            <a:endParaRPr lang="fa-IR" sz="2800" dirty="0" smtClean="0">
              <a:cs typeface="B Nazanin" panose="00000400000000000000" pitchFamily="2" charset="-78"/>
            </a:endParaRPr>
          </a:p>
          <a:p>
            <a:pPr lvl="1" algn="r" rtl="1"/>
            <a:endParaRPr 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5758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757396031"/>
              </p:ext>
            </p:extLst>
          </p:nvPr>
        </p:nvGraphicFramePr>
        <p:xfrm>
          <a:off x="539750" y="1700213"/>
          <a:ext cx="7993063" cy="3097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4317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76266203"/>
              </p:ext>
            </p:extLst>
          </p:nvPr>
        </p:nvGraphicFramePr>
        <p:xfrm>
          <a:off x="381000" y="195072"/>
          <a:ext cx="8229600" cy="12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473209"/>
          </a:xfrm>
        </p:spPr>
        <p:txBody>
          <a:bodyPr>
            <a:noAutofit/>
          </a:bodyPr>
          <a:lstStyle/>
          <a:p>
            <a:r>
              <a:rPr lang="fa-IR" sz="2800" dirty="0" err="1" smtClean="0">
                <a:cs typeface="B Nazanin" panose="00000400000000000000" pitchFamily="2" charset="-78"/>
              </a:rPr>
              <a:t>شركت</a:t>
            </a:r>
            <a:r>
              <a:rPr lang="fa-IR" sz="2800" dirty="0" smtClean="0">
                <a:cs typeface="B Nazanin" panose="00000400000000000000" pitchFamily="2" charset="-78"/>
              </a:rPr>
              <a:t> پدران </a:t>
            </a:r>
            <a:r>
              <a:rPr lang="fa-IR" sz="2800" dirty="0">
                <a:cs typeface="B Nazanin" panose="00000400000000000000" pitchFamily="2" charset="-78"/>
              </a:rPr>
              <a:t>همراه خانمها در </a:t>
            </a:r>
            <a:r>
              <a:rPr lang="fa-IR" sz="2800" dirty="0" err="1">
                <a:cs typeface="B Nazanin" panose="00000400000000000000" pitchFamily="2" charset="-78"/>
              </a:rPr>
              <a:t>كلا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fa-IR" sz="2800" dirty="0" err="1">
                <a:cs typeface="B Nazanin" panose="00000400000000000000" pitchFamily="2" charset="-78"/>
              </a:rPr>
              <a:t>سهاي</a:t>
            </a:r>
            <a:r>
              <a:rPr lang="fa-IR" sz="2800" dirty="0">
                <a:cs typeface="B Nazanin" panose="00000400000000000000" pitchFamily="2" charset="-78"/>
              </a:rPr>
              <a:t> مشاوره </a:t>
            </a:r>
            <a:r>
              <a:rPr lang="fa-IR" sz="2800" dirty="0" err="1">
                <a:cs typeface="B Nazanin" panose="00000400000000000000" pitchFamily="2" charset="-78"/>
              </a:rPr>
              <a:t>وآموزش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fa-IR" sz="2800" dirty="0" err="1">
                <a:cs typeface="B Nazanin" panose="00000400000000000000" pitchFamily="2" charset="-78"/>
              </a:rPr>
              <a:t>شيردهي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  <a:endParaRPr lang="fa-IR" sz="2800" dirty="0" smtClean="0">
              <a:cs typeface="B Nazanin" panose="00000400000000000000" pitchFamily="2" charset="-78"/>
            </a:endParaRPr>
          </a:p>
          <a:p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fa-IR" sz="2800" dirty="0" err="1">
                <a:cs typeface="B Nazanin" panose="00000400000000000000" pitchFamily="2" charset="-78"/>
              </a:rPr>
              <a:t>حمايت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cs typeface="B Nazanin" panose="00000400000000000000" pitchFamily="2" charset="-78"/>
              </a:rPr>
              <a:t>همسر </a:t>
            </a:r>
            <a:r>
              <a:rPr lang="fa-IR" sz="2800" dirty="0">
                <a:cs typeface="B Nazanin" panose="00000400000000000000" pitchFamily="2" charset="-78"/>
              </a:rPr>
              <a:t>در دوران </a:t>
            </a:r>
            <a:r>
              <a:rPr lang="fa-IR" sz="2800" dirty="0" err="1">
                <a:cs typeface="B Nazanin" panose="00000400000000000000" pitchFamily="2" charset="-78"/>
              </a:rPr>
              <a:t>شيردهي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  <a:endParaRPr lang="fa-IR" sz="2800" dirty="0" smtClean="0">
              <a:cs typeface="B Nazanin" panose="00000400000000000000" pitchFamily="2" charset="-7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fa-IR" sz="2400" u="sng" dirty="0" smtClean="0">
                <a:cs typeface="B Nazanin" panose="00000400000000000000" pitchFamily="2" charset="-78"/>
              </a:rPr>
              <a:t>مدت </a:t>
            </a:r>
            <a:r>
              <a:rPr lang="fa-IR" sz="2400" u="sng" dirty="0" err="1">
                <a:cs typeface="B Nazanin" panose="00000400000000000000" pitchFamily="2" charset="-78"/>
              </a:rPr>
              <a:t>طولاني</a:t>
            </a:r>
            <a:r>
              <a:rPr lang="fa-IR" sz="2400" u="sng" dirty="0">
                <a:cs typeface="B Nazanin" panose="00000400000000000000" pitchFamily="2" charset="-78"/>
              </a:rPr>
              <a:t> </a:t>
            </a:r>
            <a:r>
              <a:rPr lang="fa-IR" sz="2400" u="sng" dirty="0" err="1">
                <a:cs typeface="B Nazanin" panose="00000400000000000000" pitchFamily="2" charset="-78"/>
              </a:rPr>
              <a:t>تري</a:t>
            </a:r>
            <a:r>
              <a:rPr lang="fa-IR" sz="2400" u="sng" dirty="0">
                <a:cs typeface="B Nazanin" panose="00000400000000000000" pitchFamily="2" charset="-78"/>
              </a:rPr>
              <a:t> به فرزند خود </a:t>
            </a:r>
            <a:r>
              <a:rPr lang="fa-IR" sz="2400" u="sng" dirty="0" err="1">
                <a:cs typeface="B Nazanin" panose="00000400000000000000" pitchFamily="2" charset="-78"/>
              </a:rPr>
              <a:t>شير</a:t>
            </a:r>
            <a:r>
              <a:rPr lang="fa-IR" sz="2400" u="sng" dirty="0">
                <a:cs typeface="B Nazanin" panose="00000400000000000000" pitchFamily="2" charset="-78"/>
              </a:rPr>
              <a:t> </a:t>
            </a:r>
            <a:r>
              <a:rPr lang="fa-IR" sz="2400" u="sng" dirty="0" err="1">
                <a:cs typeface="B Nazanin" panose="00000400000000000000" pitchFamily="2" charset="-78"/>
              </a:rPr>
              <a:t>مي</a:t>
            </a:r>
            <a:r>
              <a:rPr lang="fa-IR" sz="2400" u="sng" dirty="0">
                <a:cs typeface="B Nazanin" panose="00000400000000000000" pitchFamily="2" charset="-78"/>
              </a:rPr>
              <a:t> </a:t>
            </a:r>
            <a:r>
              <a:rPr lang="fa-IR" sz="2400" u="sng" dirty="0" smtClean="0">
                <a:cs typeface="B Nazanin" panose="00000400000000000000" pitchFamily="2" charset="-78"/>
              </a:rPr>
              <a:t>دهند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fa-IR" sz="2400" u="sng" dirty="0" smtClean="0">
                <a:cs typeface="B Nazanin" panose="00000400000000000000" pitchFamily="2" charset="-78"/>
              </a:rPr>
              <a:t>احساس </a:t>
            </a:r>
            <a:r>
              <a:rPr lang="fa-IR" sz="2400" u="sng" dirty="0" err="1">
                <a:cs typeface="B Nazanin" panose="00000400000000000000" pitchFamily="2" charset="-78"/>
              </a:rPr>
              <a:t>امنيت</a:t>
            </a:r>
            <a:r>
              <a:rPr lang="fa-IR" sz="2400" u="sng" dirty="0">
                <a:cs typeface="B Nazanin" panose="00000400000000000000" pitchFamily="2" charset="-78"/>
              </a:rPr>
              <a:t> و آرامش خاطر </a:t>
            </a:r>
            <a:r>
              <a:rPr lang="fa-IR" sz="2400" u="sng" dirty="0" err="1">
                <a:cs typeface="B Nazanin" panose="00000400000000000000" pitchFamily="2" charset="-78"/>
              </a:rPr>
              <a:t>بيشتري</a:t>
            </a:r>
            <a:r>
              <a:rPr lang="fa-IR" sz="2400" u="sng" dirty="0">
                <a:cs typeface="B Nazanin" panose="00000400000000000000" pitchFamily="2" charset="-78"/>
              </a:rPr>
              <a:t> </a:t>
            </a:r>
            <a:r>
              <a:rPr lang="fa-IR" sz="2400" dirty="0">
                <a:cs typeface="B Nazanin" panose="00000400000000000000" pitchFamily="2" charset="-78"/>
              </a:rPr>
              <a:t>را تجربه </a:t>
            </a:r>
            <a:r>
              <a:rPr lang="fa-IR" sz="2400" dirty="0" err="1">
                <a:cs typeface="B Nazanin" panose="00000400000000000000" pitchFamily="2" charset="-78"/>
              </a:rPr>
              <a:t>مي</a:t>
            </a:r>
            <a:r>
              <a:rPr lang="fa-IR" sz="2400" dirty="0">
                <a:cs typeface="B Nazanin" panose="00000400000000000000" pitchFamily="2" charset="-78"/>
              </a:rPr>
              <a:t> </a:t>
            </a:r>
            <a:r>
              <a:rPr lang="fa-IR" sz="2400" dirty="0" err="1" smtClean="0">
                <a:cs typeface="B Nazanin" panose="00000400000000000000" pitchFamily="2" charset="-78"/>
              </a:rPr>
              <a:t>كنند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marL="392113" lvl="1" indent="0">
              <a:buNone/>
            </a:pPr>
            <a:endParaRPr lang="fa-IR" sz="2400" dirty="0" smtClean="0">
              <a:cs typeface="B Nazanin" panose="00000400000000000000" pitchFamily="2" charset="-78"/>
            </a:endParaRPr>
          </a:p>
          <a:p>
            <a:r>
              <a:rPr lang="fa-IR" sz="2800" dirty="0">
                <a:cs typeface="B Nazanin" panose="00000400000000000000" pitchFamily="2" charset="-78"/>
              </a:rPr>
              <a:t>پدران </a:t>
            </a:r>
            <a:r>
              <a:rPr lang="fa-IR" sz="2800" dirty="0" err="1">
                <a:cs typeface="B Nazanin" panose="00000400000000000000" pitchFamily="2" charset="-78"/>
              </a:rPr>
              <a:t>بايد</a:t>
            </a:r>
            <a:r>
              <a:rPr lang="fa-IR" sz="2800" dirty="0">
                <a:cs typeface="B Nazanin" panose="00000400000000000000" pitchFamily="2" charset="-78"/>
              </a:rPr>
              <a:t> از </a:t>
            </a:r>
            <a:r>
              <a:rPr lang="fa-IR" sz="2800" b="1" u="sng" dirty="0" err="1">
                <a:cs typeface="B Nazanin" panose="00000400000000000000" pitchFamily="2" charset="-78"/>
              </a:rPr>
              <a:t>اهميت</a:t>
            </a:r>
            <a:r>
              <a:rPr lang="fa-IR" sz="2800" b="1" u="sng" dirty="0">
                <a:cs typeface="B Nazanin" panose="00000400000000000000" pitchFamily="2" charset="-78"/>
              </a:rPr>
              <a:t> </a:t>
            </a:r>
            <a:r>
              <a:rPr lang="fa-IR" sz="2800" b="1" u="sng" dirty="0" err="1">
                <a:cs typeface="B Nazanin" panose="00000400000000000000" pitchFamily="2" charset="-78"/>
              </a:rPr>
              <a:t>شيرمادر</a:t>
            </a:r>
            <a:r>
              <a:rPr lang="fa-IR" sz="2800" b="1" u="sng" dirty="0">
                <a:cs typeface="B Nazanin" panose="00000400000000000000" pitchFamily="2" charset="-78"/>
              </a:rPr>
              <a:t> </a:t>
            </a:r>
            <a:r>
              <a:rPr lang="fa-IR" sz="2800" dirty="0">
                <a:cs typeface="B Nazanin" panose="00000400000000000000" pitchFamily="2" charset="-78"/>
              </a:rPr>
              <a:t>مطلع باشند و </a:t>
            </a:r>
            <a:r>
              <a:rPr lang="fa-IR" sz="2800" b="1" u="sng" dirty="0">
                <a:solidFill>
                  <a:srgbClr val="FF0000"/>
                </a:solidFill>
                <a:cs typeface="B Nazanin" panose="00000400000000000000" pitchFamily="2" charset="-78"/>
              </a:rPr>
              <a:t>مضرات </a:t>
            </a:r>
            <a:r>
              <a:rPr lang="fa-IR" sz="2800" b="1" u="sng" dirty="0" err="1">
                <a:solidFill>
                  <a:srgbClr val="FF0000"/>
                </a:solidFill>
                <a:cs typeface="B Nazanin" panose="00000400000000000000" pitchFamily="2" charset="-78"/>
              </a:rPr>
              <a:t>تغذيه</a:t>
            </a:r>
            <a:r>
              <a:rPr lang="fa-IR" sz="2800" b="1" u="sng" dirty="0">
                <a:solidFill>
                  <a:srgbClr val="FF0000"/>
                </a:solidFill>
                <a:cs typeface="B Nazanin" panose="00000400000000000000" pitchFamily="2" charset="-78"/>
              </a:rPr>
              <a:t> با </a:t>
            </a:r>
            <a:r>
              <a:rPr lang="fa-IR" sz="2800" b="1" u="sng" dirty="0" err="1">
                <a:solidFill>
                  <a:srgbClr val="FF0000"/>
                </a:solidFill>
                <a:cs typeface="B Nazanin" panose="00000400000000000000" pitchFamily="2" charset="-78"/>
              </a:rPr>
              <a:t>بطري</a:t>
            </a:r>
            <a:r>
              <a:rPr lang="fa-IR" sz="2800" b="1" u="sng" dirty="0">
                <a:solidFill>
                  <a:srgbClr val="FF0000"/>
                </a:solidFill>
                <a:cs typeface="B Nazanin" panose="00000400000000000000" pitchFamily="2" charset="-78"/>
              </a:rPr>
              <a:t> </a:t>
            </a:r>
            <a:r>
              <a:rPr lang="fa-IR" sz="2800" dirty="0">
                <a:cs typeface="B Nazanin" panose="00000400000000000000" pitchFamily="2" charset="-78"/>
              </a:rPr>
              <a:t>را </a:t>
            </a:r>
            <a:r>
              <a:rPr lang="fa-IR" sz="2800" dirty="0" err="1" smtClean="0">
                <a:cs typeface="B Nazanin" panose="00000400000000000000" pitchFamily="2" charset="-78"/>
              </a:rPr>
              <a:t>بدانندکه</a:t>
            </a:r>
            <a:r>
              <a:rPr lang="fa-IR" sz="2800" dirty="0" smtClean="0">
                <a:cs typeface="B Nazanin" panose="00000400000000000000" pitchFamily="2" charset="-78"/>
              </a:rPr>
              <a:t> </a:t>
            </a:r>
            <a:r>
              <a:rPr lang="fa-IR" sz="2800" dirty="0" err="1">
                <a:cs typeface="B Nazanin" panose="00000400000000000000" pitchFamily="2" charset="-78"/>
              </a:rPr>
              <a:t>براي</a:t>
            </a:r>
            <a:r>
              <a:rPr lang="fa-IR" sz="2800" dirty="0">
                <a:cs typeface="B Nazanin" panose="00000400000000000000" pitchFamily="2" charset="-78"/>
              </a:rPr>
              <a:t> ترشح </a:t>
            </a:r>
            <a:r>
              <a:rPr lang="fa-IR" sz="2800" dirty="0" err="1">
                <a:cs typeface="B Nazanin" panose="00000400000000000000" pitchFamily="2" charset="-78"/>
              </a:rPr>
              <a:t>شير</a:t>
            </a:r>
            <a:r>
              <a:rPr lang="fa-IR" sz="2800" dirty="0">
                <a:cs typeface="B Nazanin" panose="00000400000000000000" pitchFamily="2" charset="-78"/>
              </a:rPr>
              <a:t> به مقدار </a:t>
            </a:r>
            <a:r>
              <a:rPr lang="fa-IR" sz="2800" dirty="0" err="1">
                <a:cs typeface="B Nazanin" panose="00000400000000000000" pitchFamily="2" charset="-78"/>
              </a:rPr>
              <a:t>کافي</a:t>
            </a:r>
            <a:r>
              <a:rPr lang="fa-IR" sz="2800" dirty="0">
                <a:cs typeface="B Nazanin" panose="00000400000000000000" pitchFamily="2" charset="-78"/>
              </a:rPr>
              <a:t>، عوامل </a:t>
            </a:r>
            <a:r>
              <a:rPr lang="fa-IR" sz="2800" dirty="0" err="1">
                <a:cs typeface="B Nazanin" panose="00000400000000000000" pitchFamily="2" charset="-78"/>
              </a:rPr>
              <a:t>زير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fa-IR" sz="2800" dirty="0" err="1">
                <a:cs typeface="B Nazanin" panose="00000400000000000000" pitchFamily="2" charset="-78"/>
              </a:rPr>
              <a:t>تاثير</a:t>
            </a:r>
            <a:r>
              <a:rPr lang="fa-IR" sz="2800" dirty="0">
                <a:cs typeface="B Nazanin" panose="00000400000000000000" pitchFamily="2" charset="-78"/>
              </a:rPr>
              <a:t> گزار هستند: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a-IR" sz="2800" b="1" dirty="0">
                <a:cs typeface="B Nazanin" panose="00000400000000000000" pitchFamily="2" charset="-78"/>
              </a:rPr>
              <a:t>سلامت جسم و آرامش روح </a:t>
            </a:r>
            <a:r>
              <a:rPr lang="fa-IR" sz="2800" b="1" dirty="0" smtClean="0">
                <a:cs typeface="B Nazanin" panose="00000400000000000000" pitchFamily="2" charset="-78"/>
              </a:rPr>
              <a:t>مادر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a-IR" sz="2800" b="1" dirty="0">
                <a:cs typeface="B Nazanin" panose="00000400000000000000" pitchFamily="2" charset="-78"/>
              </a:rPr>
              <a:t>استراحت </a:t>
            </a:r>
            <a:r>
              <a:rPr lang="fa-IR" sz="2800" b="1" dirty="0" err="1">
                <a:cs typeface="B Nazanin" panose="00000400000000000000" pitchFamily="2" charset="-78"/>
              </a:rPr>
              <a:t>وخواب</a:t>
            </a:r>
            <a:r>
              <a:rPr lang="fa-IR" sz="2800" b="1" dirty="0"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cs typeface="B Nazanin" panose="00000400000000000000" pitchFamily="2" charset="-78"/>
              </a:rPr>
              <a:t>کافي</a:t>
            </a:r>
            <a:r>
              <a:rPr lang="fa-IR" sz="2800" b="1" dirty="0">
                <a:cs typeface="B Nazanin" panose="00000400000000000000" pitchFamily="2" charset="-78"/>
              </a:rPr>
              <a:t> </a:t>
            </a:r>
            <a:r>
              <a:rPr lang="fa-IR" sz="2800" b="1" dirty="0" smtClean="0">
                <a:cs typeface="B Nazanin" panose="00000400000000000000" pitchFamily="2" charset="-78"/>
              </a:rPr>
              <a:t>داشتن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fa-IR" sz="2800" b="1" dirty="0" err="1">
                <a:cs typeface="B Nazanin" panose="00000400000000000000" pitchFamily="2" charset="-78"/>
              </a:rPr>
              <a:t>تغذيه</a:t>
            </a:r>
            <a:r>
              <a:rPr lang="fa-IR" sz="2800" b="1" dirty="0">
                <a:cs typeface="B Nazanin" panose="00000400000000000000" pitchFamily="2" charset="-78"/>
              </a:rPr>
              <a:t> مناسب دوران </a:t>
            </a:r>
            <a:r>
              <a:rPr lang="fa-IR" sz="2800" b="1" dirty="0" err="1" smtClean="0">
                <a:cs typeface="B Nazanin" panose="00000400000000000000" pitchFamily="2" charset="-78"/>
              </a:rPr>
              <a:t>شيردهي</a:t>
            </a:r>
            <a:endParaRPr lang="fa-IR" sz="2800" b="1" dirty="0" smtClean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74416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82479196"/>
              </p:ext>
            </p:extLst>
          </p:nvPr>
        </p:nvGraphicFramePr>
        <p:xfrm>
          <a:off x="152400" y="76200"/>
          <a:ext cx="8229600" cy="1048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778009"/>
          </a:xfrm>
        </p:spPr>
        <p:txBody>
          <a:bodyPr>
            <a:noAutofit/>
          </a:bodyPr>
          <a:lstStyle/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 مادر بعد از زايمان احساس مسئوليت بيشتري مي کند. ايجاد روابط عاطفي به او کمک مي کند که خود از کودکش مراقبت کند.</a:t>
            </a: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ابتدا مادران بايد باور کنند و اطمينان داشته باشند که مي توانند شيربدهند و بدانند که شير آنها بهترين غذايي است که کودک احتياج دارد.</a:t>
            </a:r>
          </a:p>
          <a:p>
            <a:pPr algn="r" rtl="1"/>
            <a:r>
              <a:rPr lang="fa-IR" sz="3200" dirty="0" smtClean="0">
                <a:latin typeface="BNazanin"/>
                <a:cs typeface="B Nazanin" panose="00000400000000000000" pitchFamily="2" charset="-78"/>
              </a:rPr>
              <a:t>در دوران شيردهي، مادر </a:t>
            </a:r>
            <a:r>
              <a:rPr lang="fa-IR" sz="3200" dirty="0" err="1" smtClean="0">
                <a:latin typeface="BNazanin"/>
                <a:cs typeface="B Nazanin" panose="00000400000000000000" pitchFamily="2" charset="-78"/>
              </a:rPr>
              <a:t>راحتتر</a:t>
            </a:r>
            <a:r>
              <a:rPr lang="fa-IR" sz="3200" dirty="0" smtClean="0">
                <a:latin typeface="BNazanin"/>
                <a:cs typeface="B Nazanin" panose="00000400000000000000" pitchFamily="2" charset="-78"/>
              </a:rPr>
              <a:t> </a:t>
            </a:r>
            <a:r>
              <a:rPr lang="fa-IR" sz="3200" dirty="0" err="1" smtClean="0">
                <a:latin typeface="BNazanin"/>
                <a:cs typeface="B Nazanin" panose="00000400000000000000" pitchFamily="2" charset="-78"/>
              </a:rPr>
              <a:t>حرفهاي</a:t>
            </a:r>
            <a:r>
              <a:rPr lang="fa-IR" sz="3200" dirty="0" smtClean="0">
                <a:latin typeface="BNazanin"/>
                <a:cs typeface="B Nazanin" panose="00000400000000000000" pitchFamily="2" charset="-78"/>
              </a:rPr>
              <a:t> ديگران را قبول مي کندو اگر کسي حتي به او بگويد </a:t>
            </a:r>
            <a:r>
              <a:rPr lang="fa-IR" sz="3200" b="1" dirty="0" smtClean="0">
                <a:latin typeface="BNazanin"/>
                <a:cs typeface="B Nazanin" panose="00000400000000000000" pitchFamily="2" charset="-78"/>
              </a:rPr>
              <a:t>مطمئن هستي که شيرت کافي است؟ </a:t>
            </a:r>
            <a:r>
              <a:rPr lang="fa-IR" sz="3200" dirty="0" smtClean="0">
                <a:latin typeface="BNazanin"/>
                <a:cs typeface="B Nazanin" panose="00000400000000000000" pitchFamily="2" charset="-78"/>
              </a:rPr>
              <a:t>او را به شک مي اندازد و ممکن است شيردهي را قطع کند.</a:t>
            </a:r>
          </a:p>
          <a:p>
            <a:pPr marL="109537" indent="0" algn="r" rtl="1">
              <a:buNone/>
            </a:pPr>
            <a:endParaRPr lang="fa-IR" sz="3200" dirty="0" smtClean="0">
              <a:latin typeface="BNazanin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6853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55659189"/>
              </p:ext>
            </p:extLst>
          </p:nvPr>
        </p:nvGraphicFramePr>
        <p:xfrm>
          <a:off x="381000" y="195072"/>
          <a:ext cx="8229600" cy="12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473209"/>
          </a:xfrm>
        </p:spPr>
        <p:txBody>
          <a:bodyPr>
            <a:noAutofit/>
          </a:bodyPr>
          <a:lstStyle/>
          <a:p>
            <a:r>
              <a:rPr lang="fa-IR" sz="2800" dirty="0" smtClean="0">
                <a:cs typeface="B Nazanin" panose="00000400000000000000" pitchFamily="2" charset="-78"/>
              </a:rPr>
              <a:t>اهمیت در  باور و </a:t>
            </a:r>
            <a:r>
              <a:rPr lang="fa-IR" sz="2800" dirty="0" err="1">
                <a:cs typeface="B Nazanin" panose="00000400000000000000" pitchFamily="2" charset="-78"/>
              </a:rPr>
              <a:t>اطمينان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cs typeface="B Nazanin" panose="00000400000000000000" pitchFamily="2" charset="-78"/>
              </a:rPr>
              <a:t>(پدر و مادر)در توانائی تولید شیر که </a:t>
            </a:r>
            <a:r>
              <a:rPr lang="fa-IR" sz="2800" dirty="0" err="1" smtClean="0">
                <a:cs typeface="B Nazanin" panose="00000400000000000000" pitchFamily="2" charset="-78"/>
              </a:rPr>
              <a:t>بهترين</a:t>
            </a:r>
            <a:r>
              <a:rPr lang="fa-IR" sz="2800" dirty="0" smtClean="0">
                <a:cs typeface="B Nazanin" panose="00000400000000000000" pitchFamily="2" charset="-78"/>
              </a:rPr>
              <a:t> </a:t>
            </a:r>
            <a:r>
              <a:rPr lang="fa-IR" sz="2800" dirty="0" err="1">
                <a:cs typeface="B Nazanin" panose="00000400000000000000" pitchFamily="2" charset="-78"/>
              </a:rPr>
              <a:t>غذايي</a:t>
            </a:r>
            <a:r>
              <a:rPr lang="fa-IR" sz="2800" dirty="0">
                <a:cs typeface="B Nazanin" panose="00000400000000000000" pitchFamily="2" charset="-78"/>
              </a:rPr>
              <a:t> است که کودک </a:t>
            </a:r>
            <a:r>
              <a:rPr lang="fa-IR" sz="2800" dirty="0" err="1">
                <a:cs typeface="B Nazanin" panose="00000400000000000000" pitchFamily="2" charset="-78"/>
              </a:rPr>
              <a:t>احتياج</a:t>
            </a:r>
            <a:r>
              <a:rPr lang="fa-IR" sz="2800" dirty="0">
                <a:cs typeface="B Nazanin" panose="00000400000000000000" pitchFamily="2" charset="-78"/>
              </a:rPr>
              <a:t> دارد.</a:t>
            </a:r>
            <a:endParaRPr lang="fa-IR" sz="2800" b="1" dirty="0">
              <a:cs typeface="B Nazanin" panose="00000400000000000000" pitchFamily="2" charset="-78"/>
            </a:endParaRPr>
          </a:p>
          <a:p>
            <a:r>
              <a:rPr lang="fa-IR" sz="2800" b="1" dirty="0" smtClean="0">
                <a:cs typeface="B Nazanin" panose="00000400000000000000" pitchFamily="2" charset="-78"/>
              </a:rPr>
              <a:t>پدر </a:t>
            </a:r>
            <a:r>
              <a:rPr lang="fa-IR" sz="2800" b="1" dirty="0" err="1">
                <a:cs typeface="B Nazanin" panose="00000400000000000000" pitchFamily="2" charset="-78"/>
              </a:rPr>
              <a:t>بهترين</a:t>
            </a:r>
            <a:r>
              <a:rPr lang="fa-IR" sz="2800" b="1" dirty="0">
                <a:cs typeface="B Nazanin" panose="00000400000000000000" pitchFamily="2" charset="-78"/>
              </a:rPr>
              <a:t> </a:t>
            </a:r>
            <a:r>
              <a:rPr lang="fa-IR" sz="2800" b="1" dirty="0" err="1">
                <a:cs typeface="B Nazanin" panose="00000400000000000000" pitchFamily="2" charset="-78"/>
              </a:rPr>
              <a:t>کسي</a:t>
            </a:r>
            <a:r>
              <a:rPr lang="fa-IR" sz="2800" b="1" dirty="0">
                <a:cs typeface="B Nazanin" panose="00000400000000000000" pitchFamily="2" charset="-78"/>
              </a:rPr>
              <a:t> است که </a:t>
            </a:r>
            <a:r>
              <a:rPr lang="fa-IR" sz="2800" b="1" dirty="0" err="1">
                <a:cs typeface="B Nazanin" panose="00000400000000000000" pitchFamily="2" charset="-78"/>
              </a:rPr>
              <a:t>مي</a:t>
            </a:r>
            <a:r>
              <a:rPr lang="fa-IR" sz="2800" b="1" dirty="0">
                <a:cs typeface="B Nazanin" panose="00000400000000000000" pitchFamily="2" charset="-78"/>
              </a:rPr>
              <a:t> تواند مادر را </a:t>
            </a:r>
            <a:r>
              <a:rPr lang="fa-IR" sz="2800" b="1" dirty="0" err="1">
                <a:cs typeface="B Nazanin" panose="00000400000000000000" pitchFamily="2" charset="-78"/>
              </a:rPr>
              <a:t>حمايت</a:t>
            </a:r>
            <a:r>
              <a:rPr lang="fa-IR" sz="2800" b="1" dirty="0">
                <a:cs typeface="B Nazanin" panose="00000400000000000000" pitchFamily="2" charset="-78"/>
              </a:rPr>
              <a:t> کند و به او </a:t>
            </a:r>
            <a:r>
              <a:rPr lang="fa-IR" sz="2800" b="1" dirty="0" err="1">
                <a:cs typeface="B Nazanin" panose="00000400000000000000" pitchFamily="2" charset="-78"/>
              </a:rPr>
              <a:t>اطمينان</a:t>
            </a:r>
            <a:r>
              <a:rPr lang="fa-IR" sz="2800" b="1" dirty="0">
                <a:cs typeface="B Nazanin" panose="00000400000000000000" pitchFamily="2" charset="-78"/>
              </a:rPr>
              <a:t> </a:t>
            </a:r>
            <a:r>
              <a:rPr lang="fa-IR" sz="2800" b="1" dirty="0" smtClean="0">
                <a:cs typeface="B Nazanin" panose="00000400000000000000" pitchFamily="2" charset="-78"/>
              </a:rPr>
              <a:t>دهد بدن تو به قدرت پروردگار </a:t>
            </a:r>
            <a:r>
              <a:rPr lang="fa-IR" sz="2800" b="1" dirty="0" err="1" smtClean="0">
                <a:cs typeface="B Nazanin" panose="00000400000000000000" pitchFamily="2" charset="-78"/>
              </a:rPr>
              <a:t>قادراست</a:t>
            </a:r>
            <a:r>
              <a:rPr lang="fa-IR" sz="2800" b="1" dirty="0" smtClean="0">
                <a:cs typeface="B Nazanin" panose="00000400000000000000" pitchFamily="2" charset="-78"/>
              </a:rPr>
              <a:t> هرآنچه که شیرخوار </a:t>
            </a:r>
            <a:r>
              <a:rPr lang="fa-IR" sz="2800" b="1" dirty="0" err="1" smtClean="0">
                <a:cs typeface="B Nazanin" panose="00000400000000000000" pitchFamily="2" charset="-78"/>
              </a:rPr>
              <a:t>ویا</a:t>
            </a:r>
            <a:r>
              <a:rPr lang="fa-IR" sz="2800" b="1" dirty="0" smtClean="0">
                <a:cs typeface="B Nazanin" panose="00000400000000000000" pitchFamily="2" charset="-78"/>
              </a:rPr>
              <a:t> شیرخواران شیر بخواهند تولید شیر کند. </a:t>
            </a:r>
            <a:endParaRPr lang="fa-IR" sz="2800" b="1" dirty="0">
              <a:cs typeface="B Nazanin" panose="00000400000000000000" pitchFamily="2" charset="-78"/>
            </a:endParaRPr>
          </a:p>
          <a:p>
            <a:r>
              <a:rPr lang="fa-IR" sz="2800" dirty="0" smtClean="0">
                <a:cs typeface="B Nazanin" panose="00000400000000000000" pitchFamily="2" charset="-78"/>
              </a:rPr>
              <a:t>نقش آموزش از </a:t>
            </a:r>
            <a:r>
              <a:rPr lang="fa-IR" sz="2800" dirty="0" err="1">
                <a:cs typeface="B Nazanin" panose="00000400000000000000" pitchFamily="2" charset="-78"/>
              </a:rPr>
              <a:t>طريق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fa-IR" sz="2800" dirty="0" err="1">
                <a:cs typeface="B Nazanin" panose="00000400000000000000" pitchFamily="2" charset="-78"/>
              </a:rPr>
              <a:t>راديو</a:t>
            </a:r>
            <a:r>
              <a:rPr lang="fa-IR" sz="2800" dirty="0">
                <a:cs typeface="B Nazanin" panose="00000400000000000000" pitchFamily="2" charset="-78"/>
              </a:rPr>
              <a:t>، </a:t>
            </a:r>
            <a:r>
              <a:rPr lang="fa-IR" sz="2800" dirty="0" err="1">
                <a:cs typeface="B Nazanin" panose="00000400000000000000" pitchFamily="2" charset="-78"/>
              </a:rPr>
              <a:t>تلويزيون</a:t>
            </a:r>
            <a:r>
              <a:rPr lang="fa-IR" sz="2800" dirty="0">
                <a:cs typeface="B Nazanin" panose="00000400000000000000" pitchFamily="2" charset="-78"/>
              </a:rPr>
              <a:t>، روزنامه، کتاب، پوستر و از همه مهتر از </a:t>
            </a:r>
            <a:r>
              <a:rPr lang="fa-IR" sz="2800" dirty="0" err="1">
                <a:cs typeface="B Nazanin" panose="00000400000000000000" pitchFamily="2" charset="-78"/>
              </a:rPr>
              <a:t>طريق</a:t>
            </a:r>
            <a:r>
              <a:rPr lang="fa-IR" sz="2800" dirty="0">
                <a:cs typeface="B Nazanin" panose="00000400000000000000" pitchFamily="2" charset="-78"/>
              </a:rPr>
              <a:t> پزشکان و کارمندان مراکز </a:t>
            </a:r>
            <a:r>
              <a:rPr lang="fa-IR" sz="2800" dirty="0" err="1">
                <a:cs typeface="B Nazanin" panose="00000400000000000000" pitchFamily="2" charset="-78"/>
              </a:rPr>
              <a:t>بهداشتي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fa-IR" sz="2800" dirty="0" err="1" smtClean="0">
                <a:cs typeface="B Nazanin" panose="00000400000000000000" pitchFamily="2" charset="-78"/>
              </a:rPr>
              <a:t>درماني</a:t>
            </a:r>
            <a:endParaRPr lang="fa-IR" sz="2800" dirty="0" smtClean="0">
              <a:cs typeface="B Nazanin" panose="00000400000000000000" pitchFamily="2" charset="-78"/>
            </a:endParaRPr>
          </a:p>
          <a:p>
            <a:r>
              <a:rPr lang="fa-IR" sz="2800" dirty="0" smtClean="0">
                <a:cs typeface="B Nazanin" panose="00000400000000000000" pitchFamily="2" charset="-78"/>
              </a:rPr>
              <a:t>گرچه پدران </a:t>
            </a:r>
            <a:r>
              <a:rPr lang="fa-IR" sz="2800" dirty="0" err="1" smtClean="0">
                <a:cs typeface="B Nazanin" panose="00000400000000000000" pitchFamily="2" charset="-78"/>
              </a:rPr>
              <a:t>نمي</a:t>
            </a:r>
            <a:r>
              <a:rPr lang="fa-IR" sz="2800" dirty="0" smtClean="0">
                <a:cs typeface="B Nazanin" panose="00000400000000000000" pitchFamily="2" charset="-78"/>
              </a:rPr>
              <a:t> </a:t>
            </a:r>
            <a:r>
              <a:rPr lang="fa-IR" sz="2800" dirty="0">
                <a:cs typeface="B Nazanin" panose="00000400000000000000" pitchFamily="2" charset="-78"/>
              </a:rPr>
              <a:t>توانند </a:t>
            </a:r>
            <a:r>
              <a:rPr lang="fa-IR" sz="2800" dirty="0" err="1">
                <a:cs typeface="B Nazanin" panose="00000400000000000000" pitchFamily="2" charset="-78"/>
              </a:rPr>
              <a:t>شير</a:t>
            </a:r>
            <a:r>
              <a:rPr lang="fa-IR" sz="2800" dirty="0">
                <a:cs typeface="B Nazanin" panose="00000400000000000000" pitchFamily="2" charset="-78"/>
              </a:rPr>
              <a:t> دهند اما </a:t>
            </a:r>
            <a:r>
              <a:rPr lang="fa-IR" sz="2800" dirty="0" err="1">
                <a:cs typeface="B Nazanin" panose="00000400000000000000" pitchFamily="2" charset="-78"/>
              </a:rPr>
              <a:t>مي</a:t>
            </a:r>
            <a:r>
              <a:rPr lang="fa-IR" sz="2800" dirty="0">
                <a:cs typeface="B Nazanin" panose="00000400000000000000" pitchFamily="2" charset="-78"/>
              </a:rPr>
              <a:t> توانند </a:t>
            </a:r>
            <a:r>
              <a:rPr lang="fa-IR" sz="2800" dirty="0" err="1">
                <a:cs typeface="B Nazanin" panose="00000400000000000000" pitchFamily="2" charset="-78"/>
              </a:rPr>
              <a:t>كارهايي</a:t>
            </a:r>
            <a:r>
              <a:rPr lang="fa-IR" sz="2800" dirty="0">
                <a:cs typeface="B Nazanin" panose="00000400000000000000" pitchFamily="2" charset="-78"/>
              </a:rPr>
              <a:t> مانند خواباندن، نوازش کردن، حمام </a:t>
            </a:r>
            <a:r>
              <a:rPr lang="fa-IR" sz="2800" dirty="0" err="1">
                <a:cs typeface="B Nazanin" panose="00000400000000000000" pitchFamily="2" charset="-78"/>
              </a:rPr>
              <a:t>كردن</a:t>
            </a:r>
            <a:r>
              <a:rPr lang="fa-IR" sz="2800" dirty="0">
                <a:cs typeface="B Nazanin" panose="00000400000000000000" pitchFamily="2" charset="-78"/>
              </a:rPr>
              <a:t>، </a:t>
            </a:r>
            <a:r>
              <a:rPr lang="fa-IR" sz="2800" dirty="0" err="1">
                <a:cs typeface="B Nazanin" panose="00000400000000000000" pitchFamily="2" charset="-78"/>
              </a:rPr>
              <a:t>تعويض</a:t>
            </a:r>
            <a:r>
              <a:rPr lang="fa-IR" sz="2800" dirty="0">
                <a:cs typeface="B Nazanin" panose="00000400000000000000" pitchFamily="2" charset="-78"/>
              </a:rPr>
              <a:t> </a:t>
            </a:r>
            <a:r>
              <a:rPr lang="fa-IR" sz="2800" dirty="0" err="1">
                <a:cs typeface="B Nazanin" panose="00000400000000000000" pitchFamily="2" charset="-78"/>
              </a:rPr>
              <a:t>پوشك</a:t>
            </a:r>
            <a:r>
              <a:rPr lang="fa-IR" sz="2800" dirty="0">
                <a:cs typeface="B Nazanin" panose="00000400000000000000" pitchFamily="2" charset="-78"/>
              </a:rPr>
              <a:t> و به گردش بردن </a:t>
            </a:r>
            <a:r>
              <a:rPr lang="fa-IR" sz="2800" dirty="0" err="1">
                <a:cs typeface="B Nazanin" panose="00000400000000000000" pitchFamily="2" charset="-78"/>
              </a:rPr>
              <a:t>شيرخوار</a:t>
            </a:r>
            <a:r>
              <a:rPr lang="fa-IR" sz="2800" dirty="0">
                <a:cs typeface="B Nazanin" panose="00000400000000000000" pitchFamily="2" charset="-78"/>
              </a:rPr>
              <a:t> را انجام دهند. </a:t>
            </a:r>
          </a:p>
        </p:txBody>
      </p:sp>
    </p:spTree>
    <p:extLst>
      <p:ext uri="{BB962C8B-B14F-4D97-AF65-F5344CB8AC3E}">
        <p14:creationId xmlns:p14="http://schemas.microsoft.com/office/powerpoint/2010/main" val="94016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فرمت اسلايد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2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3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4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فرمت اسلايد</Template>
  <TotalTime>3552</TotalTime>
  <Words>880</Words>
  <Application>Microsoft Office PowerPoint</Application>
  <PresentationFormat>On-screen Show (4:3)</PresentationFormat>
  <Paragraphs>75</Paragraphs>
  <Slides>10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  <vt:variant>
        <vt:lpstr>Custom Shows</vt:lpstr>
      </vt:variant>
      <vt:variant>
        <vt:i4>17</vt:i4>
      </vt:variant>
    </vt:vector>
  </HeadingPairs>
  <TitlesOfParts>
    <vt:vector size="28" baseType="lpstr">
      <vt:lpstr>فرمت اسلايد</vt:lpstr>
      <vt:lpstr>PowerPoint Presentation</vt:lpstr>
      <vt:lpstr>PowerPoint Presentation</vt:lpstr>
      <vt:lpstr>PowerPoint Presentation</vt:lpstr>
      <vt:lpstr>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warm</vt:lpstr>
      <vt:lpstr>ahamyate bm</vt:lpstr>
      <vt:lpstr>good pos</vt:lpstr>
      <vt:lpstr>clostrum</vt:lpstr>
      <vt:lpstr>bavare ghalat</vt:lpstr>
      <vt:lpstr>saate ava3</vt:lpstr>
      <vt:lpstr>rom</vt:lpstr>
      <vt:lpstr>taghaza</vt:lpstr>
      <vt:lpstr>Custom Show 12ahesh</vt:lpstr>
      <vt:lpstr>bre</vt:lpstr>
      <vt:lpstr>key point</vt:lpstr>
      <vt:lpstr>مشفزا</vt:lpstr>
      <vt:lpstr>breast sup</vt:lpstr>
      <vt:lpstr>aid</vt:lpstr>
      <vt:lpstr>ibfat</vt:lpstr>
      <vt:lpstr>latch</vt:lpstr>
      <vt:lpstr>posi</vt:lpstr>
    </vt:vector>
  </TitlesOfParts>
  <Company>Office07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هپاتیت های ویرال</dc:title>
  <dc:creator>a-moghisi</dc:creator>
  <cp:lastModifiedBy>Dr Ravari</cp:lastModifiedBy>
  <cp:revision>295</cp:revision>
  <dcterms:created xsi:type="dcterms:W3CDTF">2012-04-07T08:49:36Z</dcterms:created>
  <dcterms:modified xsi:type="dcterms:W3CDTF">2015-06-04T12:29:40Z</dcterms:modified>
</cp:coreProperties>
</file>